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8" r:id="rId12"/>
    <p:sldId id="265" r:id="rId13"/>
    <p:sldId id="267"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40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3AF8D-112B-7DFB-2D45-43CBC145F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387C3-1107-8BA2-1845-193664F4D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56D95-B723-9CDE-31DE-9665A0D26C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C07503-FBA0-31B4-517D-C595E9A77F08}"/>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7208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A4FF8-D319-7912-28A6-701396C29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704DA-7218-A78F-57F0-23858D8A2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A1DF6-8633-77B1-58E3-F8F3712D6D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89B8BD-7336-2187-AC09-15E4AEB53A8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7603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AFD5-CB2F-2CCD-BB6F-E244B129C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97D94-AF4F-7B33-3419-9AF0BCA6C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700DE-6EAA-A5DB-879E-4307FE6F72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21A4DB-EF9D-4582-C81C-BD1A3AFE3DB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314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www.tensorflow.org/" TargetMode="External"/><Relationship Id="rId5" Type="http://schemas.openxmlformats.org/officeDocument/2006/relationships/hyperlink" Target="https://scikit-learn.org/" TargetMode="External"/><Relationship Id="rId4" Type="http://schemas.openxmlformats.org/officeDocument/2006/relationships/hyperlink" Target="https://xgboost.readthedocs.io/"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602819"/>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Brazilian E-commerce Data Analytics by Olist</a:t>
            </a:r>
            <a:endParaRPr lang="en-US" sz="4650" dirty="0"/>
          </a:p>
        </p:txBody>
      </p:sp>
      <p:sp>
        <p:nvSpPr>
          <p:cNvPr id="4" name="Text 1"/>
          <p:cNvSpPr/>
          <p:nvPr/>
        </p:nvSpPr>
        <p:spPr>
          <a:xfrm>
            <a:off x="3470056" y="7556774"/>
            <a:ext cx="7556421" cy="362903"/>
          </a:xfrm>
          <a:prstGeom prst="rect">
            <a:avLst/>
          </a:prstGeom>
          <a:noFill/>
          <a:ln/>
        </p:spPr>
        <p:txBody>
          <a:bodyPr wrap="none" lIns="0" tIns="0" rIns="0" bIns="0" rtlCol="0" anchor="t"/>
          <a:lstStyle/>
          <a:p>
            <a:pPr marL="0" indent="0" algn="l">
              <a:lnSpc>
                <a:spcPts val="2850"/>
              </a:lnSpc>
              <a:buNone/>
            </a:pPr>
            <a:r>
              <a:rPr lang="en-US" sz="2800" b="1" kern="0" spc="-36" dirty="0">
                <a:solidFill>
                  <a:srgbClr val="E0D6DE"/>
                </a:solidFill>
                <a:latin typeface="Inter" pitchFamily="34" charset="0"/>
                <a:ea typeface="Inter" pitchFamily="34" charset="-122"/>
                <a:cs typeface="Inter" pitchFamily="34" charset="-120"/>
              </a:rPr>
              <a:t> Guided by Partha Chatterjee Sir</a:t>
            </a:r>
            <a:endParaRPr lang="en-US" sz="2800" b="1" dirty="0"/>
          </a:p>
        </p:txBody>
      </p:sp>
      <p:pic>
        <p:nvPicPr>
          <p:cNvPr id="11" name="Picture 10">
            <a:extLst>
              <a:ext uri="{FF2B5EF4-FFF2-40B4-BE49-F238E27FC236}">
                <a16:creationId xmlns:a16="http://schemas.microsoft.com/office/drawing/2014/main" id="{0EDF42D6-B10E-9495-5C4A-C403D7ABE0AC}"/>
              </a:ext>
            </a:extLst>
          </p:cNvPr>
          <p:cNvPicPr>
            <a:picLocks noChangeAspect="1"/>
          </p:cNvPicPr>
          <p:nvPr/>
        </p:nvPicPr>
        <p:blipFill>
          <a:blip r:embed="rId4"/>
          <a:stretch>
            <a:fillRect/>
          </a:stretch>
        </p:blipFill>
        <p:spPr>
          <a:xfrm>
            <a:off x="793790" y="-1601149"/>
            <a:ext cx="4558742" cy="4558742"/>
          </a:xfrm>
          <a:prstGeom prst="rect">
            <a:avLst/>
          </a:prstGeom>
        </p:spPr>
      </p:pic>
      <p:graphicFrame>
        <p:nvGraphicFramePr>
          <p:cNvPr id="12" name="Table 11">
            <a:extLst>
              <a:ext uri="{FF2B5EF4-FFF2-40B4-BE49-F238E27FC236}">
                <a16:creationId xmlns:a16="http://schemas.microsoft.com/office/drawing/2014/main" id="{E3DC4245-AD2F-B199-CF41-99AEF873CA41}"/>
              </a:ext>
            </a:extLst>
          </p:cNvPr>
          <p:cNvGraphicFramePr>
            <a:graphicFrameLocks noGrp="1"/>
          </p:cNvGraphicFramePr>
          <p:nvPr>
            <p:extLst>
              <p:ext uri="{D42A27DB-BD31-4B8C-83A1-F6EECF244321}">
                <p14:modId xmlns:p14="http://schemas.microsoft.com/office/powerpoint/2010/main" val="3723102937"/>
              </p:ext>
            </p:extLst>
          </p:nvPr>
        </p:nvGraphicFramePr>
        <p:xfrm>
          <a:off x="682976" y="3572331"/>
          <a:ext cx="8280402" cy="2966720"/>
        </p:xfrm>
        <a:graphic>
          <a:graphicData uri="http://schemas.openxmlformats.org/drawingml/2006/table">
            <a:tbl>
              <a:tblPr firstRow="1" bandRow="1">
                <a:tableStyleId>{5940675A-B579-460E-94D1-54222C63F5DA}</a:tableStyleId>
              </a:tblPr>
              <a:tblGrid>
                <a:gridCol w="2434285">
                  <a:extLst>
                    <a:ext uri="{9D8B030D-6E8A-4147-A177-3AD203B41FA5}">
                      <a16:colId xmlns:a16="http://schemas.microsoft.com/office/drawing/2014/main" val="3566834465"/>
                    </a:ext>
                  </a:extLst>
                </a:gridCol>
                <a:gridCol w="2558874">
                  <a:extLst>
                    <a:ext uri="{9D8B030D-6E8A-4147-A177-3AD203B41FA5}">
                      <a16:colId xmlns:a16="http://schemas.microsoft.com/office/drawing/2014/main" val="2423988901"/>
                    </a:ext>
                  </a:extLst>
                </a:gridCol>
                <a:gridCol w="3287243">
                  <a:extLst>
                    <a:ext uri="{9D8B030D-6E8A-4147-A177-3AD203B41FA5}">
                      <a16:colId xmlns:a16="http://schemas.microsoft.com/office/drawing/2014/main" val="2841350835"/>
                    </a:ext>
                  </a:extLst>
                </a:gridCol>
              </a:tblGrid>
              <a:tr h="370840">
                <a:tc>
                  <a:txBody>
                    <a:bodyPr/>
                    <a:lstStyle/>
                    <a:p>
                      <a:pPr algn="ctr"/>
                      <a:r>
                        <a:rPr lang="en-US" b="1" u="sng" dirty="0">
                          <a:solidFill>
                            <a:schemeClr val="bg1"/>
                          </a:solidFill>
                        </a:rPr>
                        <a:t>NAME</a:t>
                      </a:r>
                    </a:p>
                  </a:txBody>
                  <a:tcPr/>
                </a:tc>
                <a:tc>
                  <a:txBody>
                    <a:bodyPr/>
                    <a:lstStyle/>
                    <a:p>
                      <a:pPr algn="ctr"/>
                      <a:r>
                        <a:rPr lang="en-US" b="1" u="sng" dirty="0">
                          <a:solidFill>
                            <a:schemeClr val="bg1"/>
                          </a:solidFill>
                        </a:rPr>
                        <a:t>CRANES REG. NO.</a:t>
                      </a:r>
                    </a:p>
                  </a:txBody>
                  <a:tcPr/>
                </a:tc>
                <a:tc>
                  <a:txBody>
                    <a:bodyPr/>
                    <a:lstStyle/>
                    <a:p>
                      <a:pPr algn="ctr"/>
                      <a:r>
                        <a:rPr lang="en-US" b="1" u="sng" dirty="0">
                          <a:solidFill>
                            <a:schemeClr val="bg1"/>
                          </a:solidFill>
                        </a:rPr>
                        <a:t>REG. NO.</a:t>
                      </a:r>
                    </a:p>
                  </a:txBody>
                  <a:tcPr/>
                </a:tc>
                <a:extLst>
                  <a:ext uri="{0D108BD9-81ED-4DB2-BD59-A6C34878D82A}">
                    <a16:rowId xmlns:a16="http://schemas.microsoft.com/office/drawing/2014/main" val="2452477014"/>
                  </a:ext>
                </a:extLst>
              </a:tr>
              <a:tr h="370840">
                <a:tc>
                  <a:txBody>
                    <a:bodyPr/>
                    <a:lstStyle/>
                    <a:p>
                      <a:pPr algn="ctr"/>
                      <a:r>
                        <a:rPr lang="en-US" dirty="0">
                          <a:solidFill>
                            <a:schemeClr val="bg1"/>
                          </a:solidFill>
                        </a:rPr>
                        <a:t>CHANDAN CHOUDHURY</a:t>
                      </a:r>
                    </a:p>
                  </a:txBody>
                  <a:tcPr/>
                </a:tc>
                <a:tc>
                  <a:txBody>
                    <a:bodyPr/>
                    <a:lstStyle/>
                    <a:p>
                      <a:pPr algn="ctr"/>
                      <a:r>
                        <a:rPr lang="en-US" dirty="0">
                          <a:solidFill>
                            <a:schemeClr val="bg1"/>
                          </a:solidFill>
                        </a:rPr>
                        <a:t>CL2025010601911046</a:t>
                      </a:r>
                    </a:p>
                  </a:txBody>
                  <a:tcPr/>
                </a:tc>
                <a:tc>
                  <a:txBody>
                    <a:bodyPr/>
                    <a:lstStyle/>
                    <a:p>
                      <a:pPr algn="ctr"/>
                      <a:r>
                        <a:rPr lang="en-US" dirty="0">
                          <a:solidFill>
                            <a:schemeClr val="bg1"/>
                          </a:solidFill>
                        </a:rPr>
                        <a:t>2201020352</a:t>
                      </a:r>
                    </a:p>
                  </a:txBody>
                  <a:tcPr/>
                </a:tc>
                <a:extLst>
                  <a:ext uri="{0D108BD9-81ED-4DB2-BD59-A6C34878D82A}">
                    <a16:rowId xmlns:a16="http://schemas.microsoft.com/office/drawing/2014/main" val="1124835998"/>
                  </a:ext>
                </a:extLst>
              </a:tr>
              <a:tr h="370840">
                <a:tc>
                  <a:txBody>
                    <a:bodyPr/>
                    <a:lstStyle/>
                    <a:p>
                      <a:pPr algn="ctr"/>
                      <a:r>
                        <a:rPr lang="en-US" dirty="0">
                          <a:solidFill>
                            <a:schemeClr val="bg1"/>
                          </a:solidFill>
                        </a:rPr>
                        <a:t>ADITYA NAYAK</a:t>
                      </a:r>
                    </a:p>
                  </a:txBody>
                  <a:tcPr/>
                </a:tc>
                <a:tc>
                  <a:txBody>
                    <a:bodyPr/>
                    <a:lstStyle/>
                    <a:p>
                      <a:pPr algn="ctr"/>
                      <a:r>
                        <a:rPr lang="en-US" dirty="0">
                          <a:solidFill>
                            <a:schemeClr val="bg1"/>
                          </a:solidFill>
                        </a:rPr>
                        <a:t>CL2025010601911349</a:t>
                      </a:r>
                    </a:p>
                  </a:txBody>
                  <a:tcPr/>
                </a:tc>
                <a:tc>
                  <a:txBody>
                    <a:bodyPr/>
                    <a:lstStyle/>
                    <a:p>
                      <a:pPr algn="ctr"/>
                      <a:r>
                        <a:rPr lang="en-US" dirty="0">
                          <a:solidFill>
                            <a:schemeClr val="bg1"/>
                          </a:solidFill>
                        </a:rPr>
                        <a:t>2201020377</a:t>
                      </a:r>
                    </a:p>
                  </a:txBody>
                  <a:tcPr/>
                </a:tc>
                <a:extLst>
                  <a:ext uri="{0D108BD9-81ED-4DB2-BD59-A6C34878D82A}">
                    <a16:rowId xmlns:a16="http://schemas.microsoft.com/office/drawing/2014/main" val="1712226382"/>
                  </a:ext>
                </a:extLst>
              </a:tr>
              <a:tr h="370840">
                <a:tc>
                  <a:txBody>
                    <a:bodyPr/>
                    <a:lstStyle/>
                    <a:p>
                      <a:pPr algn="ctr"/>
                      <a:r>
                        <a:rPr lang="en-US" dirty="0">
                          <a:solidFill>
                            <a:schemeClr val="bg1"/>
                          </a:solidFill>
                        </a:rPr>
                        <a:t>BISWOJIT LENKA</a:t>
                      </a:r>
                    </a:p>
                  </a:txBody>
                  <a:tcPr/>
                </a:tc>
                <a:tc>
                  <a:txBody>
                    <a:bodyPr/>
                    <a:lstStyle/>
                    <a:p>
                      <a:pPr algn="ctr"/>
                      <a:r>
                        <a:rPr lang="en-US" dirty="0">
                          <a:solidFill>
                            <a:schemeClr val="bg1"/>
                          </a:solidFill>
                        </a:rPr>
                        <a:t>CL20250106018928110</a:t>
                      </a:r>
                    </a:p>
                  </a:txBody>
                  <a:tcPr/>
                </a:tc>
                <a:tc>
                  <a:txBody>
                    <a:bodyPr/>
                    <a:lstStyle/>
                    <a:p>
                      <a:pPr algn="ctr"/>
                      <a:r>
                        <a:rPr lang="en-US" dirty="0">
                          <a:solidFill>
                            <a:schemeClr val="bg1"/>
                          </a:solidFill>
                        </a:rPr>
                        <a:t>2201020371</a:t>
                      </a:r>
                    </a:p>
                  </a:txBody>
                  <a:tcPr/>
                </a:tc>
                <a:extLst>
                  <a:ext uri="{0D108BD9-81ED-4DB2-BD59-A6C34878D82A}">
                    <a16:rowId xmlns:a16="http://schemas.microsoft.com/office/drawing/2014/main" val="2089533674"/>
                  </a:ext>
                </a:extLst>
              </a:tr>
              <a:tr h="370840">
                <a:tc>
                  <a:txBody>
                    <a:bodyPr/>
                    <a:lstStyle/>
                    <a:p>
                      <a:pPr algn="ctr"/>
                      <a:r>
                        <a:rPr lang="en-US" dirty="0">
                          <a:solidFill>
                            <a:schemeClr val="bg1"/>
                          </a:solidFill>
                        </a:rPr>
                        <a:t>ADITYA SINHA</a:t>
                      </a:r>
                    </a:p>
                  </a:txBody>
                  <a:tcPr/>
                </a:tc>
                <a:tc>
                  <a:txBody>
                    <a:bodyPr/>
                    <a:lstStyle/>
                    <a:p>
                      <a:pPr algn="ctr"/>
                      <a:r>
                        <a:rPr lang="en-US" dirty="0">
                          <a:solidFill>
                            <a:schemeClr val="bg1"/>
                          </a:solidFill>
                        </a:rPr>
                        <a:t>CL20250106018930112</a:t>
                      </a:r>
                    </a:p>
                  </a:txBody>
                  <a:tcPr/>
                </a:tc>
                <a:tc>
                  <a:txBody>
                    <a:bodyPr/>
                    <a:lstStyle/>
                    <a:p>
                      <a:pPr algn="ctr"/>
                      <a:r>
                        <a:rPr lang="en-US" dirty="0">
                          <a:solidFill>
                            <a:schemeClr val="bg1"/>
                          </a:solidFill>
                        </a:rPr>
                        <a:t>2201020378</a:t>
                      </a:r>
                    </a:p>
                  </a:txBody>
                  <a:tcPr/>
                </a:tc>
                <a:extLst>
                  <a:ext uri="{0D108BD9-81ED-4DB2-BD59-A6C34878D82A}">
                    <a16:rowId xmlns:a16="http://schemas.microsoft.com/office/drawing/2014/main" val="2526974048"/>
                  </a:ext>
                </a:extLst>
              </a:tr>
              <a:tr h="370840">
                <a:tc>
                  <a:txBody>
                    <a:bodyPr/>
                    <a:lstStyle/>
                    <a:p>
                      <a:pPr algn="ctr"/>
                      <a:r>
                        <a:rPr lang="en-US" dirty="0">
                          <a:solidFill>
                            <a:schemeClr val="bg1"/>
                          </a:solidFill>
                        </a:rPr>
                        <a:t>CH. JAGAN SUBUDHI</a:t>
                      </a:r>
                    </a:p>
                  </a:txBody>
                  <a:tcPr/>
                </a:tc>
                <a:tc>
                  <a:txBody>
                    <a:bodyPr/>
                    <a:lstStyle/>
                    <a:p>
                      <a:pPr algn="ctr"/>
                      <a:r>
                        <a:rPr lang="en-US" dirty="0">
                          <a:solidFill>
                            <a:schemeClr val="bg1"/>
                          </a:solidFill>
                        </a:rPr>
                        <a:t>CL20250106018923105</a:t>
                      </a:r>
                    </a:p>
                  </a:txBody>
                  <a:tcPr/>
                </a:tc>
                <a:tc>
                  <a:txBody>
                    <a:bodyPr/>
                    <a:lstStyle/>
                    <a:p>
                      <a:pPr algn="ctr"/>
                      <a:r>
                        <a:rPr lang="en-US" dirty="0">
                          <a:solidFill>
                            <a:schemeClr val="bg1"/>
                          </a:solidFill>
                        </a:rPr>
                        <a:t>2201020364</a:t>
                      </a:r>
                    </a:p>
                  </a:txBody>
                  <a:tcPr/>
                </a:tc>
                <a:extLst>
                  <a:ext uri="{0D108BD9-81ED-4DB2-BD59-A6C34878D82A}">
                    <a16:rowId xmlns:a16="http://schemas.microsoft.com/office/drawing/2014/main" val="45450935"/>
                  </a:ext>
                </a:extLst>
              </a:tr>
              <a:tr h="370840">
                <a:tc>
                  <a:txBody>
                    <a:bodyPr/>
                    <a:lstStyle/>
                    <a:p>
                      <a:pPr algn="ctr"/>
                      <a:r>
                        <a:rPr lang="en-US" dirty="0">
                          <a:solidFill>
                            <a:schemeClr val="bg1"/>
                          </a:solidFill>
                        </a:rPr>
                        <a:t>JAIJEET PAUL</a:t>
                      </a:r>
                    </a:p>
                  </a:txBody>
                  <a:tcPr/>
                </a:tc>
                <a:tc>
                  <a:txBody>
                    <a:bodyPr/>
                    <a:lstStyle/>
                    <a:p>
                      <a:pPr algn="ctr"/>
                      <a:r>
                        <a:rPr lang="en-US" dirty="0">
                          <a:solidFill>
                            <a:schemeClr val="bg1"/>
                          </a:solidFill>
                        </a:rPr>
                        <a:t>CL2025010601897533</a:t>
                      </a:r>
                    </a:p>
                  </a:txBody>
                  <a:tcPr/>
                </a:tc>
                <a:tc>
                  <a:txBody>
                    <a:bodyPr/>
                    <a:lstStyle/>
                    <a:p>
                      <a:pPr algn="ctr"/>
                      <a:r>
                        <a:rPr lang="en-US" dirty="0">
                          <a:solidFill>
                            <a:schemeClr val="bg1"/>
                          </a:solidFill>
                        </a:rPr>
                        <a:t>2201020357</a:t>
                      </a:r>
                    </a:p>
                  </a:txBody>
                  <a:tcPr/>
                </a:tc>
                <a:extLst>
                  <a:ext uri="{0D108BD9-81ED-4DB2-BD59-A6C34878D82A}">
                    <a16:rowId xmlns:a16="http://schemas.microsoft.com/office/drawing/2014/main" val="1106820277"/>
                  </a:ext>
                </a:extLst>
              </a:tr>
              <a:tr h="370840">
                <a:tc>
                  <a:txBody>
                    <a:bodyPr/>
                    <a:lstStyle/>
                    <a:p>
                      <a:pPr algn="ctr"/>
                      <a:r>
                        <a:rPr lang="en-US" dirty="0">
                          <a:solidFill>
                            <a:schemeClr val="bg1"/>
                          </a:solidFill>
                        </a:rPr>
                        <a:t>AMAN VERMA</a:t>
                      </a:r>
                    </a:p>
                  </a:txBody>
                  <a:tcPr/>
                </a:tc>
                <a:tc>
                  <a:txBody>
                    <a:bodyPr/>
                    <a:lstStyle/>
                    <a:p>
                      <a:pPr algn="ctr"/>
                      <a:r>
                        <a:rPr lang="en-US" dirty="0">
                          <a:solidFill>
                            <a:schemeClr val="bg1"/>
                          </a:solidFill>
                        </a:rPr>
                        <a:t>CL2025010601911147</a:t>
                      </a:r>
                    </a:p>
                  </a:txBody>
                  <a:tcPr/>
                </a:tc>
                <a:tc>
                  <a:txBody>
                    <a:bodyPr/>
                    <a:lstStyle/>
                    <a:p>
                      <a:pPr algn="ctr"/>
                      <a:r>
                        <a:rPr lang="en-US" dirty="0">
                          <a:solidFill>
                            <a:schemeClr val="bg1"/>
                          </a:solidFill>
                        </a:rPr>
                        <a:t>2201020359</a:t>
                      </a:r>
                    </a:p>
                  </a:txBody>
                  <a:tcPr/>
                </a:tc>
                <a:extLst>
                  <a:ext uri="{0D108BD9-81ED-4DB2-BD59-A6C34878D82A}">
                    <a16:rowId xmlns:a16="http://schemas.microsoft.com/office/drawing/2014/main" val="2883753856"/>
                  </a:ext>
                </a:extLst>
              </a:tr>
            </a:tbl>
          </a:graphicData>
        </a:graphic>
      </p:graphicFrame>
      <p:sp>
        <p:nvSpPr>
          <p:cNvPr id="13" name="TextBox 12">
            <a:extLst>
              <a:ext uri="{FF2B5EF4-FFF2-40B4-BE49-F238E27FC236}">
                <a16:creationId xmlns:a16="http://schemas.microsoft.com/office/drawing/2014/main" id="{1CCDBF0C-5782-ED18-7FFB-88DD05D707F3}"/>
              </a:ext>
            </a:extLst>
          </p:cNvPr>
          <p:cNvSpPr txBox="1"/>
          <p:nvPr/>
        </p:nvSpPr>
        <p:spPr>
          <a:xfrm>
            <a:off x="5917961" y="565721"/>
            <a:ext cx="1589150"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SEC5-GRP14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3F8D5-C545-E1B8-C21D-AB9CF44D7BB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9FDF001-6D1C-89C4-5F7D-61203737F730}"/>
              </a:ext>
            </a:extLst>
          </p:cNvPr>
          <p:cNvPicPr>
            <a:picLocks noChangeAspect="1"/>
          </p:cNvPicPr>
          <p:nvPr/>
        </p:nvPicPr>
        <p:blipFill>
          <a:blip r:embed="rId3"/>
          <a:stretch>
            <a:fillRect/>
          </a:stretch>
        </p:blipFill>
        <p:spPr>
          <a:xfrm>
            <a:off x="11485984" y="7611070"/>
            <a:ext cx="3144416" cy="571712"/>
          </a:xfrm>
          <a:prstGeom prst="rect">
            <a:avLst/>
          </a:prstGeom>
        </p:spPr>
      </p:pic>
      <p:sp>
        <p:nvSpPr>
          <p:cNvPr id="16" name="Text 0">
            <a:extLst>
              <a:ext uri="{FF2B5EF4-FFF2-40B4-BE49-F238E27FC236}">
                <a16:creationId xmlns:a16="http://schemas.microsoft.com/office/drawing/2014/main" id="{985E1883-E012-A10D-B921-9A4A7A6D9D17}"/>
              </a:ext>
            </a:extLst>
          </p:cNvPr>
          <p:cNvSpPr/>
          <p:nvPr/>
        </p:nvSpPr>
        <p:spPr>
          <a:xfrm>
            <a:off x="4105702" y="370642"/>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rPr>
              <a:t>Streamlit Dashboard</a:t>
            </a:r>
            <a:endParaRPr lang="en-US" sz="4650" dirty="0"/>
          </a:p>
        </p:txBody>
      </p:sp>
      <p:pic>
        <p:nvPicPr>
          <p:cNvPr id="18" name="Picture 17">
            <a:extLst>
              <a:ext uri="{FF2B5EF4-FFF2-40B4-BE49-F238E27FC236}">
                <a16:creationId xmlns:a16="http://schemas.microsoft.com/office/drawing/2014/main" id="{31C9830A-8F23-7E9E-86EC-71DF3CDE7E84}"/>
              </a:ext>
            </a:extLst>
          </p:cNvPr>
          <p:cNvPicPr>
            <a:picLocks noChangeAspect="1"/>
          </p:cNvPicPr>
          <p:nvPr/>
        </p:nvPicPr>
        <p:blipFill>
          <a:blip r:embed="rId4"/>
          <a:stretch>
            <a:fillRect/>
          </a:stretch>
        </p:blipFill>
        <p:spPr>
          <a:xfrm>
            <a:off x="763858" y="1234791"/>
            <a:ext cx="13102683" cy="6568411"/>
          </a:xfrm>
          <a:prstGeom prst="rect">
            <a:avLst/>
          </a:prstGeom>
        </p:spPr>
      </p:pic>
    </p:spTree>
    <p:extLst>
      <p:ext uri="{BB962C8B-B14F-4D97-AF65-F5344CB8AC3E}">
        <p14:creationId xmlns:p14="http://schemas.microsoft.com/office/powerpoint/2010/main" val="112564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8AEE-057C-C56E-1B48-394BBB1522F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0B06C9A-E53E-33DC-EAC9-AD527778477A}"/>
              </a:ext>
            </a:extLst>
          </p:cNvPr>
          <p:cNvPicPr>
            <a:picLocks noChangeAspect="1"/>
          </p:cNvPicPr>
          <p:nvPr/>
        </p:nvPicPr>
        <p:blipFill>
          <a:blip r:embed="rId3"/>
          <a:stretch>
            <a:fillRect/>
          </a:stretch>
        </p:blipFill>
        <p:spPr>
          <a:xfrm>
            <a:off x="11485984" y="7611070"/>
            <a:ext cx="3144416" cy="571712"/>
          </a:xfrm>
          <a:prstGeom prst="rect">
            <a:avLst/>
          </a:prstGeom>
        </p:spPr>
      </p:pic>
      <p:sp>
        <p:nvSpPr>
          <p:cNvPr id="16" name="Text 0">
            <a:extLst>
              <a:ext uri="{FF2B5EF4-FFF2-40B4-BE49-F238E27FC236}">
                <a16:creationId xmlns:a16="http://schemas.microsoft.com/office/drawing/2014/main" id="{42556CD1-BAA2-E8FD-C015-047E73AC3DD1}"/>
              </a:ext>
            </a:extLst>
          </p:cNvPr>
          <p:cNvSpPr/>
          <p:nvPr/>
        </p:nvSpPr>
        <p:spPr>
          <a:xfrm>
            <a:off x="4105702" y="370642"/>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rPr>
              <a:t>Streamlit Dashboard</a:t>
            </a:r>
            <a:endParaRPr lang="en-US" sz="4650" dirty="0"/>
          </a:p>
        </p:txBody>
      </p:sp>
      <p:pic>
        <p:nvPicPr>
          <p:cNvPr id="5" name="Picture 4">
            <a:extLst>
              <a:ext uri="{FF2B5EF4-FFF2-40B4-BE49-F238E27FC236}">
                <a16:creationId xmlns:a16="http://schemas.microsoft.com/office/drawing/2014/main" id="{69E62915-7754-7CB8-829A-1C1EF3C59EC4}"/>
              </a:ext>
            </a:extLst>
          </p:cNvPr>
          <p:cNvPicPr>
            <a:picLocks noChangeAspect="1"/>
          </p:cNvPicPr>
          <p:nvPr/>
        </p:nvPicPr>
        <p:blipFill>
          <a:blip r:embed="rId4"/>
          <a:stretch>
            <a:fillRect/>
          </a:stretch>
        </p:blipFill>
        <p:spPr>
          <a:xfrm>
            <a:off x="9137934" y="1114901"/>
            <a:ext cx="4696099" cy="3691275"/>
          </a:xfrm>
          <a:prstGeom prst="rect">
            <a:avLst/>
          </a:prstGeom>
        </p:spPr>
      </p:pic>
      <p:pic>
        <p:nvPicPr>
          <p:cNvPr id="7" name="Picture 6">
            <a:extLst>
              <a:ext uri="{FF2B5EF4-FFF2-40B4-BE49-F238E27FC236}">
                <a16:creationId xmlns:a16="http://schemas.microsoft.com/office/drawing/2014/main" id="{A63A5187-F8BD-905A-667B-5EE04829A92D}"/>
              </a:ext>
            </a:extLst>
          </p:cNvPr>
          <p:cNvPicPr>
            <a:picLocks noChangeAspect="1"/>
          </p:cNvPicPr>
          <p:nvPr/>
        </p:nvPicPr>
        <p:blipFill>
          <a:blip r:embed="rId5"/>
          <a:stretch>
            <a:fillRect/>
          </a:stretch>
        </p:blipFill>
        <p:spPr>
          <a:xfrm>
            <a:off x="191623" y="1114901"/>
            <a:ext cx="8006576" cy="3780072"/>
          </a:xfrm>
          <a:prstGeom prst="rect">
            <a:avLst/>
          </a:prstGeom>
        </p:spPr>
      </p:pic>
      <p:sp>
        <p:nvSpPr>
          <p:cNvPr id="8" name="TextBox 7">
            <a:extLst>
              <a:ext uri="{FF2B5EF4-FFF2-40B4-BE49-F238E27FC236}">
                <a16:creationId xmlns:a16="http://schemas.microsoft.com/office/drawing/2014/main" id="{15BE6A92-3F72-1EE9-07EE-4938F5319E36}"/>
              </a:ext>
            </a:extLst>
          </p:cNvPr>
          <p:cNvSpPr txBox="1"/>
          <p:nvPr/>
        </p:nvSpPr>
        <p:spPr>
          <a:xfrm>
            <a:off x="191623" y="5135794"/>
            <a:ext cx="14015031" cy="3046988"/>
          </a:xfrm>
          <a:prstGeom prst="rect">
            <a:avLst/>
          </a:prstGeom>
          <a:noFill/>
        </p:spPr>
        <p:txBody>
          <a:bodyPr wrap="square" rtlCol="0">
            <a:spAutoFit/>
          </a:bodyPr>
          <a:lstStyle/>
          <a:p>
            <a:pPr>
              <a:buNone/>
            </a:pPr>
            <a:r>
              <a:rPr lang="en-US" sz="1600" b="1" dirty="0">
                <a:solidFill>
                  <a:schemeClr val="bg1"/>
                </a:solidFill>
                <a:latin typeface="Times New Roman" panose="02020603050405020304" pitchFamily="18" charset="0"/>
                <a:cs typeface="Times New Roman" panose="02020603050405020304" pitchFamily="18" charset="0"/>
              </a:rPr>
              <a:t>Features</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Interactive Filters</a:t>
            </a:r>
            <a:r>
              <a:rPr lang="en-US" sz="1600" dirty="0">
                <a:solidFill>
                  <a:schemeClr val="bg1"/>
                </a:solidFill>
                <a:latin typeface="Times New Roman" panose="02020603050405020304" pitchFamily="18" charset="0"/>
                <a:cs typeface="Times New Roman" panose="02020603050405020304" pitchFamily="18" charset="0"/>
              </a:rPr>
              <a:t>: Filter data by city, customer segment, and date range through an intuitive sidebar.</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Key Performance Indicators (KPIs)</a:t>
            </a:r>
            <a:r>
              <a:rPr lang="en-US" sz="1600" dirty="0">
                <a:solidFill>
                  <a:schemeClr val="bg1"/>
                </a:solidFill>
                <a:latin typeface="Times New Roman" panose="02020603050405020304" pitchFamily="18" charset="0"/>
                <a:cs typeface="Times New Roman" panose="02020603050405020304" pitchFamily="18" charset="0"/>
              </a:rPr>
              <a:t>: Display total sales, average rating, and average sales per order.</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Visualizations</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Sales by Product Line: Horizontal bar chart showcasing sales distribution across product categories.</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Daily Sales: Bar chart illustrating sales trends over days.</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Predictive Analytics</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Predict total order price based on input features like freight value and price.</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Estimate delivery time using a Random Forest Regressor.</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Classify review scores using a Random Forest Classifier.</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Monthly Sales Forecasting</a:t>
            </a:r>
            <a:r>
              <a:rPr lang="en-US" sz="1600" dirty="0">
                <a:solidFill>
                  <a:schemeClr val="bg1"/>
                </a:solidFill>
                <a:latin typeface="Times New Roman" panose="02020603050405020304" pitchFamily="18" charset="0"/>
                <a:cs typeface="Times New Roman" panose="02020603050405020304" pitchFamily="18" charset="0"/>
              </a:rPr>
              <a:t>: Utilize an LSTM model to forecast sales for the upcoming month.</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Data Export</a:t>
            </a:r>
            <a:r>
              <a:rPr lang="en-US" sz="1600" dirty="0">
                <a:solidFill>
                  <a:schemeClr val="bg1"/>
                </a:solidFill>
                <a:latin typeface="Times New Roman" panose="02020603050405020304" pitchFamily="18" charset="0"/>
                <a:cs typeface="Times New Roman" panose="02020603050405020304" pitchFamily="18" charset="0"/>
              </a:rPr>
              <a:t>: Download prediction results in CSV or Excel formats.</a:t>
            </a:r>
          </a:p>
        </p:txBody>
      </p:sp>
    </p:spTree>
    <p:extLst>
      <p:ext uri="{BB962C8B-B14F-4D97-AF65-F5344CB8AC3E}">
        <p14:creationId xmlns:p14="http://schemas.microsoft.com/office/powerpoint/2010/main" val="1145431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27842"/>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Future Directions and Opportunities</a:t>
            </a:r>
            <a:endParaRPr lang="en-US" sz="4650" dirty="0"/>
          </a:p>
        </p:txBody>
      </p:sp>
      <p:sp>
        <p:nvSpPr>
          <p:cNvPr id="4" name="Shape 1"/>
          <p:cNvSpPr/>
          <p:nvPr/>
        </p:nvSpPr>
        <p:spPr>
          <a:xfrm>
            <a:off x="793790" y="2656523"/>
            <a:ext cx="170021" cy="1233964"/>
          </a:xfrm>
          <a:prstGeom prst="roundRect">
            <a:avLst>
              <a:gd name="adj" fmla="val 56033"/>
            </a:avLst>
          </a:prstGeom>
          <a:solidFill>
            <a:srgbClr val="2F1D63"/>
          </a:solidFill>
          <a:ln w="7620">
            <a:solidFill>
              <a:srgbClr val="48367C"/>
            </a:solidFill>
            <a:prstDash val="solid"/>
          </a:ln>
        </p:spPr>
      </p:sp>
      <p:sp>
        <p:nvSpPr>
          <p:cNvPr id="5" name="Text 2"/>
          <p:cNvSpPr/>
          <p:nvPr/>
        </p:nvSpPr>
        <p:spPr>
          <a:xfrm>
            <a:off x="1303973" y="2656523"/>
            <a:ext cx="334398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Recommendation System</a:t>
            </a:r>
            <a:endParaRPr lang="en-US" sz="2300" dirty="0"/>
          </a:p>
        </p:txBody>
      </p:sp>
      <p:sp>
        <p:nvSpPr>
          <p:cNvPr id="6" name="Text 3"/>
          <p:cNvSpPr/>
          <p:nvPr/>
        </p:nvSpPr>
        <p:spPr>
          <a:xfrm>
            <a:off x="1303973" y="3164681"/>
            <a:ext cx="7046238"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Implement collaborative and content-based filtering to personalize shopping experiences using purchase and review data.</a:t>
            </a:r>
            <a:endParaRPr lang="en-US" sz="1750" dirty="0"/>
          </a:p>
        </p:txBody>
      </p:sp>
      <p:sp>
        <p:nvSpPr>
          <p:cNvPr id="7" name="Shape 4"/>
          <p:cNvSpPr/>
          <p:nvPr/>
        </p:nvSpPr>
        <p:spPr>
          <a:xfrm>
            <a:off x="1133951" y="4117300"/>
            <a:ext cx="170021" cy="1233964"/>
          </a:xfrm>
          <a:prstGeom prst="roundRect">
            <a:avLst>
              <a:gd name="adj" fmla="val 56033"/>
            </a:avLst>
          </a:prstGeom>
          <a:solidFill>
            <a:srgbClr val="2F1D63"/>
          </a:solidFill>
          <a:ln w="7620">
            <a:solidFill>
              <a:srgbClr val="48367C"/>
            </a:solidFill>
            <a:prstDash val="solid"/>
          </a:ln>
        </p:spPr>
      </p:sp>
      <p:sp>
        <p:nvSpPr>
          <p:cNvPr id="8" name="Text 5"/>
          <p:cNvSpPr/>
          <p:nvPr/>
        </p:nvSpPr>
        <p:spPr>
          <a:xfrm>
            <a:off x="1644134" y="4117300"/>
            <a:ext cx="5915501"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Machine Learning for Satisfaction Prediction</a:t>
            </a:r>
            <a:endParaRPr lang="en-US" sz="2300" dirty="0"/>
          </a:p>
        </p:txBody>
      </p:sp>
      <p:sp>
        <p:nvSpPr>
          <p:cNvPr id="9" name="Text 6"/>
          <p:cNvSpPr/>
          <p:nvPr/>
        </p:nvSpPr>
        <p:spPr>
          <a:xfrm>
            <a:off x="1644134" y="4625459"/>
            <a:ext cx="6706076"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Build models to forecast customer satisfaction levels leveraging delivery, payment, and product features.</a:t>
            </a:r>
            <a:endParaRPr lang="en-US" sz="1750" dirty="0"/>
          </a:p>
        </p:txBody>
      </p:sp>
      <p:sp>
        <p:nvSpPr>
          <p:cNvPr id="10" name="Shape 7"/>
          <p:cNvSpPr/>
          <p:nvPr/>
        </p:nvSpPr>
        <p:spPr>
          <a:xfrm>
            <a:off x="1474232" y="5578078"/>
            <a:ext cx="170021" cy="1596866"/>
          </a:xfrm>
          <a:prstGeom prst="roundRect">
            <a:avLst>
              <a:gd name="adj" fmla="val 56033"/>
            </a:avLst>
          </a:prstGeom>
          <a:solidFill>
            <a:srgbClr val="2F1D63"/>
          </a:solidFill>
          <a:ln w="7620">
            <a:solidFill>
              <a:srgbClr val="48367C"/>
            </a:solidFill>
            <a:prstDash val="solid"/>
          </a:ln>
        </p:spPr>
      </p:sp>
      <p:sp>
        <p:nvSpPr>
          <p:cNvPr id="11" name="Text 8"/>
          <p:cNvSpPr/>
          <p:nvPr/>
        </p:nvSpPr>
        <p:spPr>
          <a:xfrm>
            <a:off x="1984415" y="5578078"/>
            <a:ext cx="4394240"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Real-Time Dashboard Integration</a:t>
            </a:r>
            <a:endParaRPr lang="en-US" sz="2300" dirty="0"/>
          </a:p>
        </p:txBody>
      </p:sp>
      <p:sp>
        <p:nvSpPr>
          <p:cNvPr id="12" name="Text 9"/>
          <p:cNvSpPr/>
          <p:nvPr/>
        </p:nvSpPr>
        <p:spPr>
          <a:xfrm>
            <a:off x="1984415" y="6086237"/>
            <a:ext cx="6365796"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Develop interactive Power BI dashboards for live monitoring of key metrics, aiding timely decision-making for stakeholders.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DAF9-A6A5-AC95-7C5D-E11ADA8B94C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6B48EBD-0615-B9BB-3303-E0E0C3897B08}"/>
              </a:ext>
            </a:extLst>
          </p:cNvPr>
          <p:cNvPicPr>
            <a:picLocks noChangeAspect="1"/>
          </p:cNvPicPr>
          <p:nvPr/>
        </p:nvPicPr>
        <p:blipFill>
          <a:blip r:embed="rId3"/>
          <a:stretch>
            <a:fillRect/>
          </a:stretch>
        </p:blipFill>
        <p:spPr>
          <a:xfrm>
            <a:off x="11485984" y="7611070"/>
            <a:ext cx="3144416" cy="571712"/>
          </a:xfrm>
          <a:prstGeom prst="rect">
            <a:avLst/>
          </a:prstGeom>
        </p:spPr>
      </p:pic>
      <p:pic>
        <p:nvPicPr>
          <p:cNvPr id="15" name="Picture 14">
            <a:extLst>
              <a:ext uri="{FF2B5EF4-FFF2-40B4-BE49-F238E27FC236}">
                <a16:creationId xmlns:a16="http://schemas.microsoft.com/office/drawing/2014/main" id="{600DE1E9-592B-C747-E89D-04CF55764218}"/>
              </a:ext>
            </a:extLst>
          </p:cNvPr>
          <p:cNvPicPr>
            <a:picLocks noChangeAspect="1"/>
          </p:cNvPicPr>
          <p:nvPr/>
        </p:nvPicPr>
        <p:blipFill>
          <a:blip r:embed="rId4"/>
          <a:stretch>
            <a:fillRect/>
          </a:stretch>
        </p:blipFill>
        <p:spPr>
          <a:xfrm>
            <a:off x="2162175" y="1730994"/>
            <a:ext cx="10306050" cy="4348650"/>
          </a:xfrm>
          <a:prstGeom prst="rect">
            <a:avLst/>
          </a:prstGeom>
        </p:spPr>
      </p:pic>
    </p:spTree>
    <p:extLst>
      <p:ext uri="{BB962C8B-B14F-4D97-AF65-F5344CB8AC3E}">
        <p14:creationId xmlns:p14="http://schemas.microsoft.com/office/powerpoint/2010/main" val="2252426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66323" y="652343"/>
            <a:ext cx="6972300"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Introduction to the Project</a:t>
            </a:r>
            <a:endParaRPr lang="en-US" sz="4650" dirty="0"/>
          </a:p>
        </p:txBody>
      </p:sp>
      <p:sp>
        <p:nvSpPr>
          <p:cNvPr id="4" name="Shape 1"/>
          <p:cNvSpPr/>
          <p:nvPr/>
        </p:nvSpPr>
        <p:spPr>
          <a:xfrm>
            <a:off x="793790" y="1996749"/>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1530906" y="199674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Dataset Overview</a:t>
            </a:r>
            <a:endParaRPr lang="en-US" sz="2300" dirty="0"/>
          </a:p>
        </p:txBody>
      </p:sp>
      <p:sp>
        <p:nvSpPr>
          <p:cNvPr id="6" name="Text 3"/>
          <p:cNvSpPr/>
          <p:nvPr/>
        </p:nvSpPr>
        <p:spPr>
          <a:xfrm>
            <a:off x="1530906" y="2504908"/>
            <a:ext cx="6819305"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The project analyzes Brazil’s largest public e-commerce dataset from Olist, featuring transactional, logistical, and customer review data from 2016 to 2018. This includes orders, payments, products, and geographical details.</a:t>
            </a:r>
            <a:endParaRPr lang="en-US" sz="1750" dirty="0"/>
          </a:p>
        </p:txBody>
      </p:sp>
      <p:sp>
        <p:nvSpPr>
          <p:cNvPr id="7" name="Shape 4"/>
          <p:cNvSpPr/>
          <p:nvPr/>
        </p:nvSpPr>
        <p:spPr>
          <a:xfrm>
            <a:off x="793791" y="4252448"/>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1530905" y="438272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Objectives</a:t>
            </a:r>
            <a:endParaRPr lang="en-US" sz="2300" dirty="0"/>
          </a:p>
        </p:txBody>
      </p:sp>
      <p:sp>
        <p:nvSpPr>
          <p:cNvPr id="12" name="Rectangle 3">
            <a:extLst>
              <a:ext uri="{FF2B5EF4-FFF2-40B4-BE49-F238E27FC236}">
                <a16:creationId xmlns:a16="http://schemas.microsoft.com/office/drawing/2014/main" id="{D57EBF8F-7924-B95A-FECE-E7D8C4F48467}"/>
              </a:ext>
            </a:extLst>
          </p:cNvPr>
          <p:cNvSpPr>
            <a:spLocks noChangeArrowheads="1"/>
          </p:cNvSpPr>
          <p:nvPr/>
        </p:nvSpPr>
        <p:spPr bwMode="auto">
          <a:xfrm>
            <a:off x="1304093" y="5034689"/>
            <a:ext cx="771573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To explore and visualize order trends and seasonality in Brazilian e-commerce.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To evaluate delivery performance and identify delays.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To analyze customer behavior, preferences, and satisfaction through reviews.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To understand payment patterns and popular payment methods.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To draw data-driven business insights that can be used to enhance customer service and logistics planning.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934824" y="391108"/>
            <a:ext cx="8920163"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Dataset Description and Structure</a:t>
            </a:r>
            <a:endParaRPr lang="en-US" sz="4650" dirty="0"/>
          </a:p>
        </p:txBody>
      </p:sp>
      <p:sp>
        <p:nvSpPr>
          <p:cNvPr id="3" name="Text 1"/>
          <p:cNvSpPr/>
          <p:nvPr/>
        </p:nvSpPr>
        <p:spPr>
          <a:xfrm>
            <a:off x="793790" y="1479643"/>
            <a:ext cx="310800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Comprehensive Dataset</a:t>
            </a:r>
            <a:endParaRPr lang="en-US" sz="2300" dirty="0"/>
          </a:p>
        </p:txBody>
      </p:sp>
      <p:sp>
        <p:nvSpPr>
          <p:cNvPr id="4" name="Text 2"/>
          <p:cNvSpPr/>
          <p:nvPr/>
        </p:nvSpPr>
        <p:spPr>
          <a:xfrm>
            <a:off x="779443" y="2097591"/>
            <a:ext cx="6244709" cy="1088708"/>
          </a:xfrm>
          <a:prstGeom prst="rect">
            <a:avLst/>
          </a:prstGeom>
          <a:noFill/>
          <a:ln/>
        </p:spPr>
        <p:txBody>
          <a:bodyPr wrap="square" lIns="0" tIns="0" rIns="0" bIns="0" rtlCol="0" anchor="t"/>
          <a:lstStyle/>
          <a:p>
            <a:pPr marL="0" indent="0" algn="just">
              <a:lnSpc>
                <a:spcPts val="2850"/>
              </a:lnSpc>
              <a:buNone/>
            </a:pPr>
            <a:r>
              <a:rPr lang="en-US" sz="1750" kern="0" spc="-36" dirty="0">
                <a:solidFill>
                  <a:srgbClr val="E0D6DE"/>
                </a:solidFill>
                <a:latin typeface="Inter" pitchFamily="34" charset="0"/>
                <a:ea typeface="Inter" pitchFamily="34" charset="-122"/>
                <a:cs typeface="Inter" pitchFamily="34" charset="-120"/>
              </a:rPr>
              <a:t>The dataset consists of 9 linked CSV files capturing customer, order, product, payment, review, seller, and geolocation information.</a:t>
            </a:r>
            <a:endParaRPr lang="en-US" sz="1750" dirty="0"/>
          </a:p>
        </p:txBody>
      </p:sp>
      <p:sp>
        <p:nvSpPr>
          <p:cNvPr id="5" name="Text 3"/>
          <p:cNvSpPr/>
          <p:nvPr/>
        </p:nvSpPr>
        <p:spPr>
          <a:xfrm>
            <a:off x="793790" y="33375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itchFamily="34" charset="0"/>
                <a:ea typeface="Inter" pitchFamily="34" charset="-122"/>
                <a:cs typeface="Inter" pitchFamily="34" charset="-120"/>
              </a:rPr>
              <a:t>customers.csv </a:t>
            </a:r>
            <a:r>
              <a:rPr lang="en-US" sz="1750" kern="0" spc="-36" dirty="0">
                <a:solidFill>
                  <a:srgbClr val="E0D6DE"/>
                </a:solidFill>
                <a:latin typeface="Inter" pitchFamily="34" charset="0"/>
                <a:ea typeface="Inter" pitchFamily="34" charset="-122"/>
                <a:cs typeface="Inter" pitchFamily="34" charset="-120"/>
              </a:rPr>
              <a:t>- IDs and locations</a:t>
            </a:r>
            <a:endParaRPr lang="en-US" sz="1750" dirty="0"/>
          </a:p>
        </p:txBody>
      </p:sp>
      <p:sp>
        <p:nvSpPr>
          <p:cNvPr id="6" name="Text 4"/>
          <p:cNvSpPr/>
          <p:nvPr/>
        </p:nvSpPr>
        <p:spPr>
          <a:xfrm>
            <a:off x="793790" y="377972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itchFamily="34" charset="0"/>
                <a:ea typeface="Inter" pitchFamily="34" charset="-122"/>
                <a:cs typeface="Inter" pitchFamily="34" charset="-120"/>
              </a:rPr>
              <a:t>orders.csv &amp; order_items.csv </a:t>
            </a:r>
            <a:r>
              <a:rPr lang="en-US" sz="1750" kern="0" spc="-36" dirty="0">
                <a:solidFill>
                  <a:srgbClr val="E0D6DE"/>
                </a:solidFill>
                <a:latin typeface="Inter" pitchFamily="34" charset="0"/>
                <a:ea typeface="Inter" pitchFamily="34" charset="-122"/>
                <a:cs typeface="Inter" pitchFamily="34" charset="-120"/>
              </a:rPr>
              <a:t>-  timelines and statuses</a:t>
            </a:r>
            <a:endParaRPr lang="en-US" sz="1750" dirty="0"/>
          </a:p>
        </p:txBody>
      </p:sp>
      <p:sp>
        <p:nvSpPr>
          <p:cNvPr id="7" name="Text 5"/>
          <p:cNvSpPr/>
          <p:nvPr/>
        </p:nvSpPr>
        <p:spPr>
          <a:xfrm>
            <a:off x="793790" y="422192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itchFamily="34" charset="0"/>
                <a:ea typeface="Inter" pitchFamily="34" charset="-122"/>
                <a:cs typeface="Inter" pitchFamily="34" charset="-120"/>
              </a:rPr>
              <a:t>order_payments.csv </a:t>
            </a:r>
            <a:r>
              <a:rPr lang="en-US" sz="1750" kern="0" spc="-36" dirty="0">
                <a:solidFill>
                  <a:srgbClr val="E0D6DE"/>
                </a:solidFill>
                <a:latin typeface="Inter" pitchFamily="34" charset="0"/>
                <a:ea typeface="Inter" pitchFamily="34" charset="-122"/>
                <a:cs typeface="Inter" pitchFamily="34" charset="-120"/>
              </a:rPr>
              <a:t>- method and installments</a:t>
            </a:r>
            <a:endParaRPr lang="en-US" sz="1750" dirty="0"/>
          </a:p>
        </p:txBody>
      </p:sp>
      <p:sp>
        <p:nvSpPr>
          <p:cNvPr id="8" name="Text 6"/>
          <p:cNvSpPr/>
          <p:nvPr/>
        </p:nvSpPr>
        <p:spPr>
          <a:xfrm>
            <a:off x="793790" y="46641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itchFamily="34" charset="0"/>
                <a:ea typeface="Inter" pitchFamily="34" charset="-122"/>
                <a:cs typeface="Inter" pitchFamily="34" charset="-120"/>
              </a:rPr>
              <a:t>order_reviews.csv </a:t>
            </a:r>
            <a:r>
              <a:rPr lang="en-US" sz="1750" kern="0" spc="-36" dirty="0">
                <a:solidFill>
                  <a:srgbClr val="E0D6DE"/>
                </a:solidFill>
                <a:latin typeface="Inter" pitchFamily="34" charset="0"/>
                <a:ea typeface="Inter" pitchFamily="34" charset="-122"/>
                <a:cs typeface="Inter" pitchFamily="34" charset="-120"/>
              </a:rPr>
              <a:t>-customer feedback and scoring</a:t>
            </a:r>
          </a:p>
          <a:p>
            <a:pPr marL="342900" indent="-342900" algn="l">
              <a:lnSpc>
                <a:spcPts val="2850"/>
              </a:lnSpc>
              <a:buSzPct val="100000"/>
              <a:buChar char="•"/>
            </a:pPr>
            <a:endParaRPr lang="en-US" sz="1750" dirty="0"/>
          </a:p>
        </p:txBody>
      </p:sp>
      <p:sp>
        <p:nvSpPr>
          <p:cNvPr id="9" name="Text 7"/>
          <p:cNvSpPr/>
          <p:nvPr/>
        </p:nvSpPr>
        <p:spPr>
          <a:xfrm>
            <a:off x="7930470" y="1536030"/>
            <a:ext cx="303156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Volume and Time Span</a:t>
            </a:r>
            <a:endParaRPr lang="en-US" sz="2300" dirty="0"/>
          </a:p>
        </p:txBody>
      </p:sp>
      <p:sp>
        <p:nvSpPr>
          <p:cNvPr id="10" name="Text 8"/>
          <p:cNvSpPr/>
          <p:nvPr/>
        </p:nvSpPr>
        <p:spPr>
          <a:xfrm>
            <a:off x="7839684" y="1993337"/>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Over 100,000 records covering multiple customer journeys and business interactions from 2016 through 2018, enabling rich temporal and behavioral analysis.</a:t>
            </a:r>
            <a:endParaRPr lang="en-US" sz="1750" dirty="0"/>
          </a:p>
        </p:txBody>
      </p:sp>
      <p:sp>
        <p:nvSpPr>
          <p:cNvPr id="11" name="Rectangle 1">
            <a:extLst>
              <a:ext uri="{FF2B5EF4-FFF2-40B4-BE49-F238E27FC236}">
                <a16:creationId xmlns:a16="http://schemas.microsoft.com/office/drawing/2014/main" id="{5DAD8F8C-2AAB-FE38-A8DF-9BEA86A73326}"/>
              </a:ext>
            </a:extLst>
          </p:cNvPr>
          <p:cNvSpPr>
            <a:spLocks noChangeArrowheads="1"/>
          </p:cNvSpPr>
          <p:nvPr/>
        </p:nvSpPr>
        <p:spPr bwMode="auto">
          <a:xfrm>
            <a:off x="779443" y="5214419"/>
            <a:ext cx="1018259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i="0" u="none" strike="noStrike" cap="none" normalizeH="0" baseline="0" dirty="0">
                <a:ln>
                  <a:noFill/>
                </a:ln>
                <a:solidFill>
                  <a:schemeClr val="bg1"/>
                </a:solidFill>
                <a:effectLst/>
                <a:latin typeface="Inter" panose="020B0604020202020204" charset="0"/>
                <a:ea typeface="Inter" panose="020B0604020202020204" charset="0"/>
              </a:rPr>
              <a:t>products.csv</a:t>
            </a: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 – Product category, name, and dimensions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i="0" u="none" strike="noStrike" cap="none" normalizeH="0" baseline="0" dirty="0">
                <a:ln>
                  <a:noFill/>
                </a:ln>
                <a:solidFill>
                  <a:schemeClr val="bg1"/>
                </a:solidFill>
                <a:effectLst/>
                <a:latin typeface="Inter" panose="020B0604020202020204" charset="0"/>
                <a:ea typeface="Inter" panose="020B0604020202020204" charset="0"/>
              </a:rPr>
              <a:t>sellers.csv</a:t>
            </a: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 – Information about sellers and their locations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50" dirty="0">
              <a:solidFill>
                <a:schemeClr val="bg1"/>
              </a:solidFill>
              <a:latin typeface="Inter" panose="020B0604020202020204" charset="0"/>
              <a:ea typeface="Inter"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i="0" u="none" strike="noStrike" cap="none" normalizeH="0" baseline="0" dirty="0">
                <a:ln>
                  <a:noFill/>
                </a:ln>
                <a:solidFill>
                  <a:schemeClr val="bg1"/>
                </a:solidFill>
                <a:effectLst/>
                <a:latin typeface="Inter" panose="020B0604020202020204" charset="0"/>
                <a:ea typeface="Inter" panose="020B0604020202020204" charset="0"/>
              </a:rPr>
              <a:t>product_category_name_translation.csv</a:t>
            </a: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 – English translation of Portuguese category names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i="0" u="none" strike="noStrike" cap="none" normalizeH="0" baseline="0" dirty="0">
                <a:ln>
                  <a:noFill/>
                </a:ln>
                <a:solidFill>
                  <a:schemeClr val="bg1"/>
                </a:solidFill>
                <a:effectLst/>
                <a:latin typeface="Inter" panose="020B0604020202020204" charset="0"/>
                <a:ea typeface="Inter" panose="020B0604020202020204" charset="0"/>
              </a:rPr>
              <a:t>geolocation.csv</a:t>
            </a:r>
            <a:r>
              <a:rPr kumimoji="0" lang="en-US" altLang="en-US" sz="1750" b="0" i="0" u="none" strike="noStrike" cap="none" normalizeH="0" baseline="0" dirty="0">
                <a:ln>
                  <a:noFill/>
                </a:ln>
                <a:solidFill>
                  <a:schemeClr val="bg1"/>
                </a:solidFill>
                <a:effectLst/>
                <a:latin typeface="Inter" panose="020B0604020202020204" charset="0"/>
                <a:ea typeface="Inter" panose="020B0604020202020204" charset="0"/>
              </a:rPr>
              <a:t> – Latitude and longitude data for zip codes</a:t>
            </a:r>
          </a:p>
        </p:txBody>
      </p:sp>
      <p:pic>
        <p:nvPicPr>
          <p:cNvPr id="12" name="Picture 11">
            <a:extLst>
              <a:ext uri="{FF2B5EF4-FFF2-40B4-BE49-F238E27FC236}">
                <a16:creationId xmlns:a16="http://schemas.microsoft.com/office/drawing/2014/main" id="{0751A621-3137-6327-30C5-0836EE3CE072}"/>
              </a:ext>
            </a:extLst>
          </p:cNvPr>
          <p:cNvPicPr>
            <a:picLocks noChangeAspect="1"/>
          </p:cNvPicPr>
          <p:nvPr/>
        </p:nvPicPr>
        <p:blipFill>
          <a:blip r:embed="rId3"/>
          <a:stretch>
            <a:fillRect/>
          </a:stretch>
        </p:blipFill>
        <p:spPr>
          <a:xfrm>
            <a:off x="11485984" y="7611070"/>
            <a:ext cx="3144416" cy="5717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0091"/>
            <a:ext cx="7521773"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Tools and Technologies Used</a:t>
            </a:r>
            <a:endParaRPr lang="en-US" sz="4650" dirty="0"/>
          </a:p>
        </p:txBody>
      </p:sp>
      <p:sp>
        <p:nvSpPr>
          <p:cNvPr id="4" name="Shape 1"/>
          <p:cNvSpPr/>
          <p:nvPr/>
        </p:nvSpPr>
        <p:spPr>
          <a:xfrm>
            <a:off x="6280190" y="1814513"/>
            <a:ext cx="3664863" cy="3755231"/>
          </a:xfrm>
          <a:prstGeom prst="roundRect">
            <a:avLst>
              <a:gd name="adj" fmla="val 2599"/>
            </a:avLst>
          </a:prstGeom>
          <a:solidFill>
            <a:srgbClr val="2F1D63"/>
          </a:solidFill>
          <a:ln w="7620">
            <a:solidFill>
              <a:srgbClr val="48367C"/>
            </a:solidFill>
            <a:prstDash val="solid"/>
          </a:ln>
        </p:spPr>
      </p:sp>
      <p:sp>
        <p:nvSpPr>
          <p:cNvPr id="5" name="Text 2"/>
          <p:cNvSpPr/>
          <p:nvPr/>
        </p:nvSpPr>
        <p:spPr>
          <a:xfrm>
            <a:off x="6514624" y="204894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Programming</a:t>
            </a:r>
            <a:endParaRPr lang="en-US" sz="2300" dirty="0"/>
          </a:p>
        </p:txBody>
      </p:sp>
      <p:sp>
        <p:nvSpPr>
          <p:cNvPr id="6" name="Text 3"/>
          <p:cNvSpPr/>
          <p:nvPr/>
        </p:nvSpPr>
        <p:spPr>
          <a:xfrm>
            <a:off x="6514624" y="2557105"/>
            <a:ext cx="3306709" cy="1814513"/>
          </a:xfrm>
          <a:prstGeom prst="rect">
            <a:avLst/>
          </a:prstGeom>
          <a:noFill/>
          <a:ln/>
        </p:spPr>
        <p:txBody>
          <a:bodyPr wrap="square" lIns="0" tIns="0" rIns="0" bIns="0" rtlCol="0" anchor="t"/>
          <a:lstStyle/>
          <a:p>
            <a:pPr marL="0" indent="0" algn="just">
              <a:lnSpc>
                <a:spcPts val="2850"/>
              </a:lnSpc>
              <a:buNone/>
            </a:pPr>
            <a:r>
              <a:rPr lang="en-US" sz="1750" kern="0" spc="-36" dirty="0">
                <a:solidFill>
                  <a:srgbClr val="E0D6DE"/>
                </a:solidFill>
                <a:latin typeface="Inter" pitchFamily="34" charset="0"/>
                <a:ea typeface="Inter" pitchFamily="34" charset="-122"/>
                <a:cs typeface="Inter" pitchFamily="34" charset="-120"/>
              </a:rPr>
              <a:t>Python was the main language, facilitating data manipulation, analysis, and building interactive dashboards.</a:t>
            </a:r>
          </a:p>
          <a:p>
            <a:pPr>
              <a:lnSpc>
                <a:spcPct val="150000"/>
              </a:lnSpc>
              <a:buNone/>
            </a:pPr>
            <a:r>
              <a:rPr lang="en-US" sz="1200" b="1" dirty="0">
                <a:solidFill>
                  <a:schemeClr val="bg1"/>
                </a:solidFill>
                <a:latin typeface="Inter" panose="020B0604020202020204" charset="0"/>
                <a:ea typeface="Inter" panose="020B0604020202020204" charset="0"/>
              </a:rPr>
              <a:t>Machine Learning</a:t>
            </a:r>
            <a:r>
              <a:rPr lang="en-US" sz="1200" dirty="0">
                <a:solidFill>
                  <a:schemeClr val="bg1"/>
                </a:solidFill>
                <a:latin typeface="Inter" panose="020B0604020202020204" charset="0"/>
                <a:ea typeface="Inter" panose="020B0604020202020204" charset="0"/>
              </a:rPr>
              <a:t>:</a:t>
            </a:r>
          </a:p>
          <a:p>
            <a:pPr>
              <a:lnSpc>
                <a:spcPct val="150000"/>
              </a:lnSpc>
              <a:buFont typeface="Arial" panose="020B0604020202020204" pitchFamily="34" charset="0"/>
              <a:buChar char="•"/>
            </a:pPr>
            <a:r>
              <a:rPr lang="en-US" sz="1200" dirty="0" err="1">
                <a:solidFill>
                  <a:schemeClr val="bg1"/>
                </a:solidFill>
                <a:latin typeface="Inter" panose="020B0604020202020204" charset="0"/>
                <a:ea typeface="Inter" panose="020B0604020202020204" charset="0"/>
                <a:hlinkClick r:id="rId4">
                  <a:extLst>
                    <a:ext uri="{A12FA001-AC4F-418D-AE19-62706E023703}">
                      <ahyp:hlinkClr xmlns:ahyp="http://schemas.microsoft.com/office/drawing/2018/hyperlinkcolor" val="tx"/>
                    </a:ext>
                  </a:extLst>
                </a:hlinkClick>
              </a:rPr>
              <a:t>XGBoost</a:t>
            </a:r>
            <a:r>
              <a:rPr lang="en-US" sz="1200" dirty="0">
                <a:solidFill>
                  <a:schemeClr val="bg1"/>
                </a:solidFill>
                <a:latin typeface="Inter" panose="020B0604020202020204" charset="0"/>
                <a:ea typeface="Inter" panose="020B0604020202020204" charset="0"/>
              </a:rPr>
              <a:t> for regression tasks.</a:t>
            </a:r>
          </a:p>
          <a:p>
            <a:pPr>
              <a:lnSpc>
                <a:spcPct val="150000"/>
              </a:lnSpc>
              <a:buFont typeface="Arial" panose="020B0604020202020204" pitchFamily="34" charset="0"/>
              <a:buChar char="•"/>
            </a:pPr>
            <a:r>
              <a:rPr lang="en-US" sz="1200" dirty="0">
                <a:solidFill>
                  <a:schemeClr val="bg1"/>
                </a:solidFill>
                <a:latin typeface="Inter" panose="020B0604020202020204" charset="0"/>
                <a:ea typeface="Inter" panose="020B0604020202020204" charset="0"/>
                <a:hlinkClick r:id="rId5">
                  <a:extLst>
                    <a:ext uri="{A12FA001-AC4F-418D-AE19-62706E023703}">
                      <ahyp:hlinkClr xmlns:ahyp="http://schemas.microsoft.com/office/drawing/2018/hyperlinkcolor" val="tx"/>
                    </a:ext>
                  </a:extLst>
                </a:hlinkClick>
              </a:rPr>
              <a:t>Scikit-learn</a:t>
            </a:r>
            <a:r>
              <a:rPr lang="en-US" sz="1200" dirty="0">
                <a:solidFill>
                  <a:schemeClr val="bg1"/>
                </a:solidFill>
                <a:latin typeface="Inter" panose="020B0604020202020204" charset="0"/>
                <a:ea typeface="Inter" panose="020B0604020202020204" charset="0"/>
              </a:rPr>
              <a:t> for model training and evaluation.</a:t>
            </a:r>
          </a:p>
          <a:p>
            <a:pPr>
              <a:lnSpc>
                <a:spcPct val="150000"/>
              </a:lnSpc>
              <a:buFont typeface="Arial" panose="020B0604020202020204" pitchFamily="34" charset="0"/>
              <a:buChar char="•"/>
            </a:pPr>
            <a:r>
              <a:rPr lang="en-US" sz="1200" dirty="0">
                <a:solidFill>
                  <a:schemeClr val="bg1"/>
                </a:solidFill>
                <a:latin typeface="Inter" panose="020B0604020202020204" charset="0"/>
                <a:ea typeface="Inter" panose="020B0604020202020204" charset="0"/>
                <a:hlinkClick r:id="rId6">
                  <a:extLst>
                    <a:ext uri="{A12FA001-AC4F-418D-AE19-62706E023703}">
                      <ahyp:hlinkClr xmlns:ahyp="http://schemas.microsoft.com/office/drawing/2018/hyperlinkcolor" val="tx"/>
                    </a:ext>
                  </a:extLst>
                </a:hlinkClick>
              </a:rPr>
              <a:t>TensorFlow</a:t>
            </a:r>
            <a:r>
              <a:rPr lang="en-US" sz="1200" dirty="0">
                <a:solidFill>
                  <a:schemeClr val="bg1"/>
                </a:solidFill>
                <a:latin typeface="Inter" panose="020B0604020202020204" charset="0"/>
                <a:ea typeface="Inter" panose="020B0604020202020204" charset="0"/>
              </a:rPr>
              <a:t> for building the LSTM model.</a:t>
            </a:r>
          </a:p>
          <a:p>
            <a:pPr marL="0" indent="0" algn="just">
              <a:lnSpc>
                <a:spcPts val="2850"/>
              </a:lnSpc>
              <a:buNone/>
            </a:pPr>
            <a:endParaRPr lang="en-US" sz="1750" dirty="0"/>
          </a:p>
        </p:txBody>
      </p:sp>
      <p:sp>
        <p:nvSpPr>
          <p:cNvPr id="7" name="Shape 4"/>
          <p:cNvSpPr/>
          <p:nvPr/>
        </p:nvSpPr>
        <p:spPr>
          <a:xfrm>
            <a:off x="10171867" y="1814513"/>
            <a:ext cx="3664863" cy="3755231"/>
          </a:xfrm>
          <a:prstGeom prst="roundRect">
            <a:avLst>
              <a:gd name="adj" fmla="val 2599"/>
            </a:avLst>
          </a:prstGeom>
          <a:solidFill>
            <a:srgbClr val="2F1D63"/>
          </a:solidFill>
          <a:ln w="7620">
            <a:solidFill>
              <a:srgbClr val="48367C"/>
            </a:solidFill>
            <a:prstDash val="solid"/>
          </a:ln>
        </p:spPr>
      </p:sp>
      <p:sp>
        <p:nvSpPr>
          <p:cNvPr id="8" name="Text 5"/>
          <p:cNvSpPr/>
          <p:nvPr/>
        </p:nvSpPr>
        <p:spPr>
          <a:xfrm>
            <a:off x="10406301" y="204894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Python Libraries</a:t>
            </a:r>
            <a:endParaRPr lang="en-US" sz="2300" dirty="0"/>
          </a:p>
        </p:txBody>
      </p:sp>
      <p:sp>
        <p:nvSpPr>
          <p:cNvPr id="9" name="Text 6"/>
          <p:cNvSpPr/>
          <p:nvPr/>
        </p:nvSpPr>
        <p:spPr>
          <a:xfrm>
            <a:off x="10406301" y="2557105"/>
            <a:ext cx="319599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Pandas for data wrangling</a:t>
            </a:r>
            <a:endParaRPr lang="en-US" sz="1750" dirty="0"/>
          </a:p>
        </p:txBody>
      </p:sp>
      <p:sp>
        <p:nvSpPr>
          <p:cNvPr id="10" name="Text 7"/>
          <p:cNvSpPr/>
          <p:nvPr/>
        </p:nvSpPr>
        <p:spPr>
          <a:xfrm>
            <a:off x="10406301" y="2999303"/>
            <a:ext cx="3195995"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Matplotlib and Seaborn for static plots</a:t>
            </a:r>
            <a:endParaRPr lang="en-US" sz="1750" dirty="0"/>
          </a:p>
        </p:txBody>
      </p:sp>
      <p:sp>
        <p:nvSpPr>
          <p:cNvPr id="11" name="Text 8"/>
          <p:cNvSpPr/>
          <p:nvPr/>
        </p:nvSpPr>
        <p:spPr>
          <a:xfrm>
            <a:off x="10406301" y="3804404"/>
            <a:ext cx="3195995"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Plotly for interactive visualizations</a:t>
            </a:r>
            <a:endParaRPr lang="en-US" sz="1750" dirty="0"/>
          </a:p>
        </p:txBody>
      </p:sp>
      <p:sp>
        <p:nvSpPr>
          <p:cNvPr id="12" name="Text 9"/>
          <p:cNvSpPr/>
          <p:nvPr/>
        </p:nvSpPr>
        <p:spPr>
          <a:xfrm>
            <a:off x="10406301" y="4609505"/>
            <a:ext cx="3195995"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Streamlit for dashboard creation</a:t>
            </a:r>
            <a:endParaRPr lang="en-US" sz="1750" dirty="0"/>
          </a:p>
        </p:txBody>
      </p:sp>
      <p:sp>
        <p:nvSpPr>
          <p:cNvPr id="13" name="Shape 10"/>
          <p:cNvSpPr/>
          <p:nvPr/>
        </p:nvSpPr>
        <p:spPr>
          <a:xfrm>
            <a:off x="6280190" y="5796558"/>
            <a:ext cx="7556421" cy="1702832"/>
          </a:xfrm>
          <a:prstGeom prst="roundRect">
            <a:avLst>
              <a:gd name="adj" fmla="val 5595"/>
            </a:avLst>
          </a:prstGeom>
          <a:solidFill>
            <a:srgbClr val="2F1D63"/>
          </a:solidFill>
          <a:ln w="7620">
            <a:solidFill>
              <a:srgbClr val="48367C"/>
            </a:solidFill>
            <a:prstDash val="solid"/>
          </a:ln>
        </p:spPr>
      </p:sp>
      <p:sp>
        <p:nvSpPr>
          <p:cNvPr id="14" name="Text 11"/>
          <p:cNvSpPr/>
          <p:nvPr/>
        </p:nvSpPr>
        <p:spPr>
          <a:xfrm>
            <a:off x="6514624" y="6030992"/>
            <a:ext cx="354484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Development Environment</a:t>
            </a:r>
            <a:endParaRPr lang="en-US" sz="2300" dirty="0"/>
          </a:p>
        </p:txBody>
      </p:sp>
      <p:sp>
        <p:nvSpPr>
          <p:cNvPr id="15" name="Text 12"/>
          <p:cNvSpPr/>
          <p:nvPr/>
        </p:nvSpPr>
        <p:spPr>
          <a:xfrm>
            <a:off x="6514624" y="6539151"/>
            <a:ext cx="70875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Exploratory work was conducted in Jupyter Notebook to allow flexible iteration and inline visualization.</a:t>
            </a:r>
            <a:endParaRPr lang="en-US" sz="1750" dirty="0"/>
          </a:p>
        </p:txBody>
      </p:sp>
      <p:pic>
        <p:nvPicPr>
          <p:cNvPr id="16" name="Picture 15">
            <a:extLst>
              <a:ext uri="{FF2B5EF4-FFF2-40B4-BE49-F238E27FC236}">
                <a16:creationId xmlns:a16="http://schemas.microsoft.com/office/drawing/2014/main" id="{52435761-F130-88A7-7016-1563D64572F5}"/>
              </a:ext>
            </a:extLst>
          </p:cNvPr>
          <p:cNvPicPr>
            <a:picLocks noChangeAspect="1"/>
          </p:cNvPicPr>
          <p:nvPr/>
        </p:nvPicPr>
        <p:blipFill>
          <a:blip r:embed="rId7"/>
          <a:stretch>
            <a:fillRect/>
          </a:stretch>
        </p:blipFill>
        <p:spPr>
          <a:xfrm>
            <a:off x="11485984" y="7611070"/>
            <a:ext cx="3144416" cy="5717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3641" y="618530"/>
            <a:ext cx="5887641" cy="664369"/>
          </a:xfrm>
          <a:prstGeom prst="rect">
            <a:avLst/>
          </a:prstGeom>
          <a:noFill/>
          <a:ln/>
        </p:spPr>
        <p:txBody>
          <a:bodyPr wrap="none" lIns="0" tIns="0" rIns="0" bIns="0" rtlCol="0" anchor="t"/>
          <a:lstStyle/>
          <a:p>
            <a:pPr marL="0" indent="0" algn="l">
              <a:lnSpc>
                <a:spcPts val="5200"/>
              </a:lnSpc>
              <a:buNone/>
            </a:pPr>
            <a:r>
              <a:rPr lang="en-US" sz="4150" b="1" kern="0" spc="-84" dirty="0">
                <a:solidFill>
                  <a:srgbClr val="FF8AAF"/>
                </a:solidFill>
                <a:latin typeface="Petrona Bold" pitchFamily="34" charset="0"/>
                <a:ea typeface="Petrona Bold" pitchFamily="34" charset="-122"/>
                <a:cs typeface="Petrona Bold" pitchFamily="34" charset="-120"/>
              </a:rPr>
              <a:t>Data Preprocessing Steps</a:t>
            </a:r>
            <a:endParaRPr lang="en-US" sz="4150" dirty="0"/>
          </a:p>
        </p:txBody>
      </p:sp>
      <p:pic>
        <p:nvPicPr>
          <p:cNvPr id="4" name="Image 1" descr="preencoded.png"/>
          <p:cNvPicPr>
            <a:picLocks noChangeAspect="1"/>
          </p:cNvPicPr>
          <p:nvPr/>
        </p:nvPicPr>
        <p:blipFill>
          <a:blip r:embed="rId4"/>
          <a:stretch>
            <a:fillRect/>
          </a:stretch>
        </p:blipFill>
        <p:spPr>
          <a:xfrm>
            <a:off x="6273641" y="1586508"/>
            <a:ext cx="1012269" cy="1506141"/>
          </a:xfrm>
          <a:prstGeom prst="rect">
            <a:avLst/>
          </a:prstGeom>
        </p:spPr>
      </p:pic>
      <p:sp>
        <p:nvSpPr>
          <p:cNvPr id="5" name="Text 1"/>
          <p:cNvSpPr/>
          <p:nvPr/>
        </p:nvSpPr>
        <p:spPr>
          <a:xfrm>
            <a:off x="7589520" y="1788914"/>
            <a:ext cx="2917388" cy="332184"/>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Handling Missing Values</a:t>
            </a:r>
            <a:endParaRPr lang="en-US" sz="2050" dirty="0"/>
          </a:p>
        </p:txBody>
      </p:sp>
      <p:sp>
        <p:nvSpPr>
          <p:cNvPr id="6" name="Text 2"/>
          <p:cNvSpPr/>
          <p:nvPr/>
        </p:nvSpPr>
        <p:spPr>
          <a:xfrm>
            <a:off x="7589520" y="2242542"/>
            <a:ext cx="6253639" cy="647700"/>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Addressed incomplete fields through removal or imputation to maintain dataset integrity for analysis.</a:t>
            </a:r>
            <a:endParaRPr lang="en-US" sz="1550" dirty="0"/>
          </a:p>
        </p:txBody>
      </p:sp>
      <p:pic>
        <p:nvPicPr>
          <p:cNvPr id="7" name="Image 2" descr="preencoded.png"/>
          <p:cNvPicPr>
            <a:picLocks noChangeAspect="1"/>
          </p:cNvPicPr>
          <p:nvPr/>
        </p:nvPicPr>
        <p:blipFill>
          <a:blip r:embed="rId5"/>
          <a:stretch>
            <a:fillRect/>
          </a:stretch>
        </p:blipFill>
        <p:spPr>
          <a:xfrm>
            <a:off x="6273641" y="3092648"/>
            <a:ext cx="1012269" cy="1506141"/>
          </a:xfrm>
          <a:prstGeom prst="rect">
            <a:avLst/>
          </a:prstGeom>
        </p:spPr>
      </p:pic>
      <p:sp>
        <p:nvSpPr>
          <p:cNvPr id="8" name="Text 3"/>
          <p:cNvSpPr/>
          <p:nvPr/>
        </p:nvSpPr>
        <p:spPr>
          <a:xfrm>
            <a:off x="7589520" y="3295055"/>
            <a:ext cx="2657237" cy="332184"/>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Dataset Merging</a:t>
            </a:r>
            <a:endParaRPr lang="en-US" sz="2050" dirty="0"/>
          </a:p>
        </p:txBody>
      </p:sp>
      <p:sp>
        <p:nvSpPr>
          <p:cNvPr id="9" name="Text 4"/>
          <p:cNvSpPr/>
          <p:nvPr/>
        </p:nvSpPr>
        <p:spPr>
          <a:xfrm>
            <a:off x="7589520" y="3748683"/>
            <a:ext cx="6253639" cy="647700"/>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Linked multiple tables via order_id, customer_id, and product_id to create a cohesive master dataset.</a:t>
            </a:r>
            <a:endParaRPr lang="en-US" sz="1550" dirty="0"/>
          </a:p>
        </p:txBody>
      </p:sp>
      <p:pic>
        <p:nvPicPr>
          <p:cNvPr id="10" name="Image 3" descr="preencoded.png"/>
          <p:cNvPicPr>
            <a:picLocks noChangeAspect="1"/>
          </p:cNvPicPr>
          <p:nvPr/>
        </p:nvPicPr>
        <p:blipFill>
          <a:blip r:embed="rId6"/>
          <a:stretch>
            <a:fillRect/>
          </a:stretch>
        </p:blipFill>
        <p:spPr>
          <a:xfrm>
            <a:off x="6273641" y="4598789"/>
            <a:ext cx="1012269" cy="1506141"/>
          </a:xfrm>
          <a:prstGeom prst="rect">
            <a:avLst/>
          </a:prstGeom>
        </p:spPr>
      </p:pic>
      <p:sp>
        <p:nvSpPr>
          <p:cNvPr id="11" name="Text 5"/>
          <p:cNvSpPr/>
          <p:nvPr/>
        </p:nvSpPr>
        <p:spPr>
          <a:xfrm>
            <a:off x="7589520" y="4801195"/>
            <a:ext cx="3064312" cy="332184"/>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Duplicates and Anomalies</a:t>
            </a:r>
            <a:endParaRPr lang="en-US" sz="2050" dirty="0"/>
          </a:p>
        </p:txBody>
      </p:sp>
      <p:sp>
        <p:nvSpPr>
          <p:cNvPr id="12" name="Text 6"/>
          <p:cNvSpPr/>
          <p:nvPr/>
        </p:nvSpPr>
        <p:spPr>
          <a:xfrm>
            <a:off x="7589520" y="5254823"/>
            <a:ext cx="6253639" cy="647700"/>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Removed redundant or inconsistent data entries and corrected errors in product categories and location names.</a:t>
            </a:r>
            <a:endParaRPr lang="en-US" sz="1550" dirty="0"/>
          </a:p>
        </p:txBody>
      </p:sp>
      <p:pic>
        <p:nvPicPr>
          <p:cNvPr id="13" name="Image 4" descr="preencoded.png"/>
          <p:cNvPicPr>
            <a:picLocks noChangeAspect="1"/>
          </p:cNvPicPr>
          <p:nvPr/>
        </p:nvPicPr>
        <p:blipFill>
          <a:blip r:embed="rId7"/>
          <a:stretch>
            <a:fillRect/>
          </a:stretch>
        </p:blipFill>
        <p:spPr>
          <a:xfrm>
            <a:off x="6273641" y="6104930"/>
            <a:ext cx="1012269" cy="1506141"/>
          </a:xfrm>
          <a:prstGeom prst="rect">
            <a:avLst/>
          </a:prstGeom>
        </p:spPr>
      </p:pic>
      <p:sp>
        <p:nvSpPr>
          <p:cNvPr id="14" name="Text 7"/>
          <p:cNvSpPr/>
          <p:nvPr/>
        </p:nvSpPr>
        <p:spPr>
          <a:xfrm>
            <a:off x="7589520" y="6307336"/>
            <a:ext cx="2657237" cy="332184"/>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Date Conversions</a:t>
            </a:r>
            <a:endParaRPr lang="en-US" sz="2050" dirty="0"/>
          </a:p>
        </p:txBody>
      </p:sp>
      <p:sp>
        <p:nvSpPr>
          <p:cNvPr id="15" name="Text 8"/>
          <p:cNvSpPr/>
          <p:nvPr/>
        </p:nvSpPr>
        <p:spPr>
          <a:xfrm>
            <a:off x="7589520" y="6760964"/>
            <a:ext cx="6253639" cy="647700"/>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Converted date columns to datetime objects enabling time-series analysis and trend identification.</a:t>
            </a:r>
            <a:endParaRPr lang="en-US" sz="1550" dirty="0"/>
          </a:p>
        </p:txBody>
      </p:sp>
      <p:pic>
        <p:nvPicPr>
          <p:cNvPr id="17" name="Picture 16">
            <a:extLst>
              <a:ext uri="{FF2B5EF4-FFF2-40B4-BE49-F238E27FC236}">
                <a16:creationId xmlns:a16="http://schemas.microsoft.com/office/drawing/2014/main" id="{28AA8472-E0EE-0236-BAC2-7B83316B868C}"/>
              </a:ext>
            </a:extLst>
          </p:cNvPr>
          <p:cNvPicPr>
            <a:picLocks noChangeAspect="1"/>
          </p:cNvPicPr>
          <p:nvPr/>
        </p:nvPicPr>
        <p:blipFill>
          <a:blip r:embed="rId8"/>
          <a:stretch>
            <a:fillRect/>
          </a:stretch>
        </p:blipFill>
        <p:spPr>
          <a:xfrm>
            <a:off x="11485984" y="7611070"/>
            <a:ext cx="3144416" cy="5717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401524" y="239109"/>
            <a:ext cx="7160657" cy="632579"/>
          </a:xfrm>
          <a:prstGeom prst="rect">
            <a:avLst/>
          </a:prstGeom>
          <a:noFill/>
          <a:ln/>
        </p:spPr>
        <p:txBody>
          <a:bodyPr wrap="none" lIns="0" tIns="0" rIns="0" bIns="0" rtlCol="0" anchor="t"/>
          <a:lstStyle/>
          <a:p>
            <a:pPr marL="0" indent="0" algn="l">
              <a:lnSpc>
                <a:spcPts val="4950"/>
              </a:lnSpc>
              <a:buNone/>
            </a:pPr>
            <a:r>
              <a:rPr lang="en-US" sz="3950" b="1" kern="0" spc="-80" dirty="0">
                <a:solidFill>
                  <a:srgbClr val="FF8AAF"/>
                </a:solidFill>
                <a:latin typeface="Petrona Bold" pitchFamily="34" charset="0"/>
                <a:ea typeface="Petrona Bold" pitchFamily="34" charset="-122"/>
                <a:cs typeface="Petrona Bold" pitchFamily="34" charset="-120"/>
              </a:rPr>
              <a:t>Exploratory Data Analysis (EDA)</a:t>
            </a:r>
            <a:endParaRPr lang="en-US" sz="3950" dirty="0"/>
          </a:p>
        </p:txBody>
      </p:sp>
      <p:pic>
        <p:nvPicPr>
          <p:cNvPr id="4" name="Image 1" descr="preencoded.png"/>
          <p:cNvPicPr>
            <a:picLocks noChangeAspect="1"/>
          </p:cNvPicPr>
          <p:nvPr/>
        </p:nvPicPr>
        <p:blipFill>
          <a:blip r:embed="rId3"/>
          <a:stretch>
            <a:fillRect/>
          </a:stretch>
        </p:blipFill>
        <p:spPr>
          <a:xfrm>
            <a:off x="601875" y="1442289"/>
            <a:ext cx="481965" cy="481965"/>
          </a:xfrm>
          <a:prstGeom prst="rect">
            <a:avLst/>
          </a:prstGeom>
        </p:spPr>
      </p:pic>
      <p:sp>
        <p:nvSpPr>
          <p:cNvPr id="5" name="Text 1"/>
          <p:cNvSpPr/>
          <p:nvPr/>
        </p:nvSpPr>
        <p:spPr>
          <a:xfrm>
            <a:off x="601875" y="2117016"/>
            <a:ext cx="2326005" cy="3162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Sales Trends</a:t>
            </a:r>
            <a:endParaRPr lang="en-US" sz="1950" dirty="0"/>
          </a:p>
        </p:txBody>
      </p:sp>
      <p:sp>
        <p:nvSpPr>
          <p:cNvPr id="6" name="Text 2"/>
          <p:cNvSpPr/>
          <p:nvPr/>
        </p:nvSpPr>
        <p:spPr>
          <a:xfrm>
            <a:off x="601875" y="2523558"/>
            <a:ext cx="2721114" cy="1541859"/>
          </a:xfrm>
          <a:prstGeom prst="rect">
            <a:avLst/>
          </a:prstGeom>
          <a:noFill/>
          <a:ln/>
        </p:spPr>
        <p:txBody>
          <a:bodyPr wrap="square" lIns="0" tIns="0" rIns="0" bIns="0" rtlCol="0" anchor="t"/>
          <a:lstStyle/>
          <a:p>
            <a:pPr marL="0" indent="0" algn="just">
              <a:lnSpc>
                <a:spcPts val="2400"/>
              </a:lnSpc>
              <a:buNone/>
            </a:pPr>
            <a:r>
              <a:rPr lang="en-US" sz="1400" kern="0" spc="-30" dirty="0">
                <a:solidFill>
                  <a:srgbClr val="E0D6DE"/>
                </a:solidFill>
                <a:latin typeface="Inter" pitchFamily="34" charset="0"/>
                <a:ea typeface="Inter" pitchFamily="34" charset="-122"/>
                <a:cs typeface="Inter" pitchFamily="34" charset="-120"/>
              </a:rPr>
              <a:t>Analyzed sales fluctuations over time identifying seasonal patterns and peak shopping periods.</a:t>
            </a:r>
            <a:endParaRPr lang="en-US" sz="1400" dirty="0"/>
          </a:p>
        </p:txBody>
      </p:sp>
      <p:pic>
        <p:nvPicPr>
          <p:cNvPr id="7" name="Image 2" descr="preencoded.png"/>
          <p:cNvPicPr>
            <a:picLocks noChangeAspect="1"/>
          </p:cNvPicPr>
          <p:nvPr/>
        </p:nvPicPr>
        <p:blipFill>
          <a:blip r:embed="rId4"/>
          <a:stretch>
            <a:fillRect/>
          </a:stretch>
        </p:blipFill>
        <p:spPr>
          <a:xfrm>
            <a:off x="3834606" y="1408425"/>
            <a:ext cx="481965" cy="481965"/>
          </a:xfrm>
          <a:prstGeom prst="rect">
            <a:avLst/>
          </a:prstGeom>
        </p:spPr>
      </p:pic>
      <p:sp>
        <p:nvSpPr>
          <p:cNvPr id="8" name="Text 3"/>
          <p:cNvSpPr/>
          <p:nvPr/>
        </p:nvSpPr>
        <p:spPr>
          <a:xfrm>
            <a:off x="3834606" y="2083152"/>
            <a:ext cx="2326005" cy="3162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Top Categories</a:t>
            </a:r>
            <a:endParaRPr lang="en-US" sz="1950" dirty="0"/>
          </a:p>
        </p:txBody>
      </p:sp>
      <p:sp>
        <p:nvSpPr>
          <p:cNvPr id="9" name="Text 4"/>
          <p:cNvSpPr/>
          <p:nvPr/>
        </p:nvSpPr>
        <p:spPr>
          <a:xfrm>
            <a:off x="3834606" y="2514992"/>
            <a:ext cx="2721114" cy="1060997"/>
          </a:xfrm>
          <a:prstGeom prst="rect">
            <a:avLst/>
          </a:prstGeom>
          <a:noFill/>
          <a:ln/>
        </p:spPr>
        <p:txBody>
          <a:bodyPr wrap="square" lIns="0" tIns="0" rIns="0" bIns="0" rtlCol="0" anchor="t"/>
          <a:lstStyle/>
          <a:p>
            <a:pPr marL="0" indent="0" algn="just">
              <a:lnSpc>
                <a:spcPts val="2400"/>
              </a:lnSpc>
              <a:buNone/>
            </a:pPr>
            <a:r>
              <a:rPr lang="en-US" sz="1400" kern="0" spc="-30" dirty="0">
                <a:solidFill>
                  <a:srgbClr val="E0D6DE"/>
                </a:solidFill>
                <a:latin typeface="Inter" pitchFamily="34" charset="0"/>
                <a:ea typeface="Inter" pitchFamily="34" charset="-122"/>
                <a:cs typeface="Inter" pitchFamily="34" charset="-120"/>
              </a:rPr>
              <a:t>Identified highest selling product categories driving revenue growth in the marketplace.</a:t>
            </a:r>
            <a:endParaRPr lang="en-US" sz="1400" dirty="0"/>
          </a:p>
        </p:txBody>
      </p:sp>
      <p:pic>
        <p:nvPicPr>
          <p:cNvPr id="10" name="Image 3" descr="preencoded.png"/>
          <p:cNvPicPr>
            <a:picLocks noChangeAspect="1"/>
          </p:cNvPicPr>
          <p:nvPr/>
        </p:nvPicPr>
        <p:blipFill>
          <a:blip r:embed="rId5"/>
          <a:stretch>
            <a:fillRect/>
          </a:stretch>
        </p:blipFill>
        <p:spPr>
          <a:xfrm>
            <a:off x="7138038" y="1454029"/>
            <a:ext cx="481965" cy="481965"/>
          </a:xfrm>
          <a:prstGeom prst="rect">
            <a:avLst/>
          </a:prstGeom>
        </p:spPr>
      </p:pic>
      <p:sp>
        <p:nvSpPr>
          <p:cNvPr id="11" name="Text 5"/>
          <p:cNvSpPr/>
          <p:nvPr/>
        </p:nvSpPr>
        <p:spPr>
          <a:xfrm>
            <a:off x="7092173" y="2117016"/>
            <a:ext cx="2326005" cy="3162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Customer Behavior</a:t>
            </a:r>
            <a:endParaRPr lang="en-US" sz="1950" dirty="0"/>
          </a:p>
        </p:txBody>
      </p:sp>
      <p:sp>
        <p:nvSpPr>
          <p:cNvPr id="12" name="Text 6"/>
          <p:cNvSpPr/>
          <p:nvPr/>
        </p:nvSpPr>
        <p:spPr>
          <a:xfrm>
            <a:off x="7092173" y="2472576"/>
            <a:ext cx="3029487" cy="1233487"/>
          </a:xfrm>
          <a:prstGeom prst="rect">
            <a:avLst/>
          </a:prstGeom>
          <a:noFill/>
          <a:ln/>
        </p:spPr>
        <p:txBody>
          <a:bodyPr wrap="square" lIns="0" tIns="0" rIns="0" bIns="0" rtlCol="0" anchor="t"/>
          <a:lstStyle/>
          <a:p>
            <a:pPr marL="0" indent="0" algn="just">
              <a:lnSpc>
                <a:spcPts val="2400"/>
              </a:lnSpc>
              <a:buNone/>
            </a:pPr>
            <a:r>
              <a:rPr lang="en-US" sz="1400" kern="0" spc="-30" dirty="0">
                <a:solidFill>
                  <a:srgbClr val="E0D6DE"/>
                </a:solidFill>
                <a:latin typeface="Inter" pitchFamily="34" charset="0"/>
                <a:ea typeface="Inter" pitchFamily="34" charset="-122"/>
                <a:cs typeface="Inter" pitchFamily="34" charset="-120"/>
              </a:rPr>
              <a:t>Explored order frequency, repeat purchases, and preferences through purchasing patterns.</a:t>
            </a:r>
            <a:endParaRPr lang="en-US" sz="1400" dirty="0"/>
          </a:p>
        </p:txBody>
      </p:sp>
      <p:pic>
        <p:nvPicPr>
          <p:cNvPr id="13" name="Image 4" descr="preencoded.png"/>
          <p:cNvPicPr>
            <a:picLocks noChangeAspect="1"/>
          </p:cNvPicPr>
          <p:nvPr/>
        </p:nvPicPr>
        <p:blipFill>
          <a:blip r:embed="rId6"/>
          <a:stretch>
            <a:fillRect/>
          </a:stretch>
        </p:blipFill>
        <p:spPr>
          <a:xfrm>
            <a:off x="10562181" y="1471312"/>
            <a:ext cx="481965" cy="481965"/>
          </a:xfrm>
          <a:prstGeom prst="rect">
            <a:avLst/>
          </a:prstGeom>
        </p:spPr>
      </p:pic>
      <p:sp>
        <p:nvSpPr>
          <p:cNvPr id="14" name="Text 7"/>
          <p:cNvSpPr/>
          <p:nvPr/>
        </p:nvSpPr>
        <p:spPr>
          <a:xfrm>
            <a:off x="10573584" y="2156346"/>
            <a:ext cx="2326005" cy="3162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Review Distribution</a:t>
            </a:r>
            <a:endParaRPr lang="en-US" sz="1950" dirty="0"/>
          </a:p>
        </p:txBody>
      </p:sp>
      <p:sp>
        <p:nvSpPr>
          <p:cNvPr id="15" name="Text 8"/>
          <p:cNvSpPr/>
          <p:nvPr/>
        </p:nvSpPr>
        <p:spPr>
          <a:xfrm>
            <a:off x="10562181" y="2490931"/>
            <a:ext cx="3315362" cy="1233487"/>
          </a:xfrm>
          <a:prstGeom prst="rect">
            <a:avLst/>
          </a:prstGeom>
          <a:noFill/>
          <a:ln/>
        </p:spPr>
        <p:txBody>
          <a:bodyPr wrap="square" lIns="0" tIns="0" rIns="0" bIns="0" rtlCol="0" anchor="t"/>
          <a:lstStyle/>
          <a:p>
            <a:pPr marL="0" indent="0" algn="just">
              <a:lnSpc>
                <a:spcPts val="2400"/>
              </a:lnSpc>
              <a:buNone/>
            </a:pPr>
            <a:r>
              <a:rPr lang="en-US" sz="1500" kern="0" spc="-30" dirty="0">
                <a:solidFill>
                  <a:srgbClr val="E0D6DE"/>
                </a:solidFill>
                <a:latin typeface="Inter" pitchFamily="34" charset="0"/>
                <a:ea typeface="Inter" pitchFamily="34" charset="-122"/>
                <a:cs typeface="Inter" pitchFamily="34" charset="-120"/>
              </a:rPr>
              <a:t>Examined customer ratings to gauge overall satisfaction and product feedback trends.</a:t>
            </a:r>
            <a:endParaRPr lang="en-US" sz="1500" dirty="0"/>
          </a:p>
        </p:txBody>
      </p:sp>
      <p:pic>
        <p:nvPicPr>
          <p:cNvPr id="21" name="Picture 20">
            <a:extLst>
              <a:ext uri="{FF2B5EF4-FFF2-40B4-BE49-F238E27FC236}">
                <a16:creationId xmlns:a16="http://schemas.microsoft.com/office/drawing/2014/main" id="{82235A6E-2671-326C-6EB5-B864FEE6AF1C}"/>
              </a:ext>
            </a:extLst>
          </p:cNvPr>
          <p:cNvPicPr>
            <a:picLocks noChangeAspect="1"/>
          </p:cNvPicPr>
          <p:nvPr/>
        </p:nvPicPr>
        <p:blipFill>
          <a:blip r:embed="rId7"/>
          <a:stretch>
            <a:fillRect/>
          </a:stretch>
        </p:blipFill>
        <p:spPr>
          <a:xfrm>
            <a:off x="7067337" y="3575989"/>
            <a:ext cx="7494189" cy="4597328"/>
          </a:xfrm>
          <a:prstGeom prst="rect">
            <a:avLst/>
          </a:prstGeom>
        </p:spPr>
      </p:pic>
      <p:pic>
        <p:nvPicPr>
          <p:cNvPr id="27" name="Picture 26">
            <a:extLst>
              <a:ext uri="{FF2B5EF4-FFF2-40B4-BE49-F238E27FC236}">
                <a16:creationId xmlns:a16="http://schemas.microsoft.com/office/drawing/2014/main" id="{5A9CB16A-007D-9C38-43A3-82691E85FD8C}"/>
              </a:ext>
            </a:extLst>
          </p:cNvPr>
          <p:cNvPicPr>
            <a:picLocks noChangeAspect="1"/>
          </p:cNvPicPr>
          <p:nvPr/>
        </p:nvPicPr>
        <p:blipFill>
          <a:blip r:embed="rId8"/>
          <a:stretch>
            <a:fillRect/>
          </a:stretch>
        </p:blipFill>
        <p:spPr>
          <a:xfrm>
            <a:off x="68874" y="3594868"/>
            <a:ext cx="6896875" cy="45784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70857" y="515481"/>
            <a:ext cx="803314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Delivery Performance Analysis</a:t>
            </a:r>
            <a:endParaRPr lang="en-US" sz="4650" dirty="0"/>
          </a:p>
        </p:txBody>
      </p:sp>
      <p:sp>
        <p:nvSpPr>
          <p:cNvPr id="3" name="Text 1"/>
          <p:cNvSpPr/>
          <p:nvPr/>
        </p:nvSpPr>
        <p:spPr>
          <a:xfrm>
            <a:off x="1629167" y="2875062"/>
            <a:ext cx="2977039" cy="372070"/>
          </a:xfrm>
          <a:prstGeom prst="rect">
            <a:avLst/>
          </a:prstGeom>
          <a:noFill/>
          <a:ln/>
        </p:spPr>
        <p:txBody>
          <a:bodyPr wrap="none" lIns="0" tIns="0" rIns="0" bIns="0" rtlCol="0" anchor="t"/>
          <a:lstStyle/>
          <a:p>
            <a:pPr marL="0" indent="0" algn="r">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On-time Delivery Distribution</a:t>
            </a:r>
            <a:endParaRPr lang="en-US" sz="2300" dirty="0"/>
          </a:p>
        </p:txBody>
      </p:sp>
      <p:sp>
        <p:nvSpPr>
          <p:cNvPr id="4" name="Text 2"/>
          <p:cNvSpPr/>
          <p:nvPr/>
        </p:nvSpPr>
        <p:spPr>
          <a:xfrm>
            <a:off x="580795" y="3247132"/>
            <a:ext cx="4321453" cy="1088708"/>
          </a:xfrm>
          <a:prstGeom prst="rect">
            <a:avLst/>
          </a:prstGeom>
          <a:noFill/>
          <a:ln/>
        </p:spPr>
        <p:txBody>
          <a:bodyPr wrap="square" lIns="0" tIns="0" rIns="0" bIns="0" rtlCol="0" anchor="t"/>
          <a:lstStyle/>
          <a:p>
            <a:pPr marL="0" indent="0" algn="just">
              <a:lnSpc>
                <a:spcPts val="2850"/>
              </a:lnSpc>
              <a:buNone/>
            </a:pPr>
            <a:r>
              <a:rPr lang="en-US" sz="1600" dirty="0">
                <a:solidFill>
                  <a:schemeClr val="bg1"/>
                </a:solidFill>
                <a:latin typeface="Inter" panose="020B0604020202020204" charset="0"/>
                <a:ea typeface="Inter" panose="020B0604020202020204" charset="0"/>
              </a:rPr>
              <a:t>Displayed the count of orders delivered on time vs delayed, providing insights into the overall punctuality of the e-commerce logistics system.</a:t>
            </a:r>
            <a:endParaRPr lang="en-US" sz="1750" dirty="0">
              <a:solidFill>
                <a:schemeClr val="bg1"/>
              </a:solidFill>
              <a:latin typeface="Inter" panose="020B0604020202020204" charset="0"/>
              <a:ea typeface="Inter" panose="020B0604020202020204" charset="0"/>
            </a:endParaRPr>
          </a:p>
        </p:txBody>
      </p:sp>
      <p:pic>
        <p:nvPicPr>
          <p:cNvPr id="5" name="Image 0" descr="preencoded.png"/>
          <p:cNvPicPr>
            <a:picLocks noChangeAspect="1"/>
          </p:cNvPicPr>
          <p:nvPr/>
        </p:nvPicPr>
        <p:blipFill>
          <a:blip r:embed="rId3"/>
          <a:stretch>
            <a:fillRect/>
          </a:stretch>
        </p:blipFill>
        <p:spPr>
          <a:xfrm>
            <a:off x="5032653" y="243125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547717" y="4501515"/>
            <a:ext cx="339328" cy="424220"/>
          </a:xfrm>
          <a:prstGeom prst="rect">
            <a:avLst/>
          </a:prstGeom>
        </p:spPr>
      </p:pic>
      <p:sp>
        <p:nvSpPr>
          <p:cNvPr id="7" name="Text 3"/>
          <p:cNvSpPr/>
          <p:nvPr/>
        </p:nvSpPr>
        <p:spPr>
          <a:xfrm>
            <a:off x="6798678" y="1312500"/>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Ontime &amp; Late Deliveries</a:t>
            </a:r>
            <a:endParaRPr lang="en-US" sz="2300" dirty="0"/>
          </a:p>
        </p:txBody>
      </p:sp>
      <p:sp>
        <p:nvSpPr>
          <p:cNvPr id="8" name="Text 4"/>
          <p:cNvSpPr/>
          <p:nvPr/>
        </p:nvSpPr>
        <p:spPr>
          <a:xfrm>
            <a:off x="6834158" y="1656252"/>
            <a:ext cx="6852352" cy="863958"/>
          </a:xfrm>
          <a:prstGeom prst="rect">
            <a:avLst/>
          </a:prstGeom>
          <a:noFill/>
          <a:ln/>
        </p:spPr>
        <p:txBody>
          <a:bodyPr wrap="square" lIns="0" tIns="0" rIns="0" bIns="0" rtlCol="0" anchor="t"/>
          <a:lstStyle/>
          <a:p>
            <a:pPr marL="0" indent="0" algn="just">
              <a:lnSpc>
                <a:spcPts val="2850"/>
              </a:lnSpc>
              <a:buNone/>
            </a:pPr>
            <a:r>
              <a:rPr lang="en-US" sz="1750" kern="0" spc="-36" dirty="0">
                <a:solidFill>
                  <a:srgbClr val="E0D6DE"/>
                </a:solidFill>
                <a:latin typeface="Inter" pitchFamily="34" charset="0"/>
                <a:ea typeface="Inter" pitchFamily="34" charset="-122"/>
                <a:cs typeface="Inter" pitchFamily="34" charset="-120"/>
              </a:rPr>
              <a:t>Calculated percentage of orders delivered past estimated dates to identify bottlenecks.</a:t>
            </a:r>
            <a:r>
              <a:rPr lang="en-US" sz="1600" b="0" i="0" dirty="0">
                <a:solidFill>
                  <a:srgbClr val="CCCCCC"/>
                </a:solidFill>
                <a:effectLst/>
                <a:latin typeface="Consolas" panose="020B0609020204030204" pitchFamily="49" charset="0"/>
              </a:rPr>
              <a:t> On-Time Delivery Rate: 93.57%</a:t>
            </a:r>
            <a:endParaRPr lang="en-US" sz="1750" dirty="0"/>
          </a:p>
        </p:txBody>
      </p:sp>
      <p:pic>
        <p:nvPicPr>
          <p:cNvPr id="9" name="Image 2" descr="preencoded.png"/>
          <p:cNvPicPr>
            <a:picLocks noChangeAspect="1"/>
          </p:cNvPicPr>
          <p:nvPr/>
        </p:nvPicPr>
        <p:blipFill>
          <a:blip r:embed="rId5"/>
          <a:stretch>
            <a:fillRect/>
          </a:stretch>
        </p:blipFill>
        <p:spPr>
          <a:xfrm>
            <a:off x="5032653" y="243125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44326" y="3117890"/>
            <a:ext cx="339328" cy="424220"/>
          </a:xfrm>
          <a:prstGeom prst="rect">
            <a:avLst/>
          </a:prstGeom>
        </p:spPr>
      </p:pic>
      <p:sp>
        <p:nvSpPr>
          <p:cNvPr id="11" name="Text 5"/>
          <p:cNvSpPr/>
          <p:nvPr/>
        </p:nvSpPr>
        <p:spPr>
          <a:xfrm>
            <a:off x="10083169" y="5168440"/>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Regional Patterns in Sales </a:t>
            </a:r>
            <a:endParaRPr lang="en-US" sz="2300" dirty="0"/>
          </a:p>
        </p:txBody>
      </p:sp>
      <p:sp>
        <p:nvSpPr>
          <p:cNvPr id="12" name="Text 6"/>
          <p:cNvSpPr/>
          <p:nvPr/>
        </p:nvSpPr>
        <p:spPr>
          <a:xfrm>
            <a:off x="10164603" y="5552896"/>
            <a:ext cx="3898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Analyzed Sales Region Wise .</a:t>
            </a:r>
            <a:endParaRPr lang="en-US" sz="1750" dirty="0"/>
          </a:p>
        </p:txBody>
      </p:sp>
      <p:pic>
        <p:nvPicPr>
          <p:cNvPr id="13" name="Image 4" descr="preencoded.png"/>
          <p:cNvPicPr>
            <a:picLocks noChangeAspect="1"/>
          </p:cNvPicPr>
          <p:nvPr/>
        </p:nvPicPr>
        <p:blipFill>
          <a:blip r:embed="rId7"/>
          <a:stretch>
            <a:fillRect/>
          </a:stretch>
        </p:blipFill>
        <p:spPr>
          <a:xfrm>
            <a:off x="5032653" y="243125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44326" y="5885140"/>
            <a:ext cx="339328" cy="424220"/>
          </a:xfrm>
          <a:prstGeom prst="rect">
            <a:avLst/>
          </a:prstGeom>
        </p:spPr>
      </p:pic>
      <p:pic>
        <p:nvPicPr>
          <p:cNvPr id="16" name="Picture 15">
            <a:extLst>
              <a:ext uri="{FF2B5EF4-FFF2-40B4-BE49-F238E27FC236}">
                <a16:creationId xmlns:a16="http://schemas.microsoft.com/office/drawing/2014/main" id="{FC5C01DF-9675-3DBE-FC11-5B9CA62552CE}"/>
              </a:ext>
            </a:extLst>
          </p:cNvPr>
          <p:cNvPicPr>
            <a:picLocks noChangeAspect="1"/>
          </p:cNvPicPr>
          <p:nvPr/>
        </p:nvPicPr>
        <p:blipFill>
          <a:blip r:embed="rId9"/>
          <a:stretch>
            <a:fillRect/>
          </a:stretch>
        </p:blipFill>
        <p:spPr>
          <a:xfrm>
            <a:off x="9775717" y="2549109"/>
            <a:ext cx="3785235" cy="2440857"/>
          </a:xfrm>
          <a:prstGeom prst="rect">
            <a:avLst/>
          </a:prstGeom>
        </p:spPr>
      </p:pic>
      <p:pic>
        <p:nvPicPr>
          <p:cNvPr id="18" name="Picture 17">
            <a:extLst>
              <a:ext uri="{FF2B5EF4-FFF2-40B4-BE49-F238E27FC236}">
                <a16:creationId xmlns:a16="http://schemas.microsoft.com/office/drawing/2014/main" id="{2C4EB4EB-43A9-BCC0-9B6E-2B47256A355D}"/>
              </a:ext>
            </a:extLst>
          </p:cNvPr>
          <p:cNvPicPr>
            <a:picLocks noChangeAspect="1"/>
          </p:cNvPicPr>
          <p:nvPr/>
        </p:nvPicPr>
        <p:blipFill>
          <a:blip r:embed="rId10"/>
          <a:stretch>
            <a:fillRect/>
          </a:stretch>
        </p:blipFill>
        <p:spPr>
          <a:xfrm>
            <a:off x="337273" y="4929550"/>
            <a:ext cx="4564975" cy="2020092"/>
          </a:xfrm>
          <a:prstGeom prst="rect">
            <a:avLst/>
          </a:prstGeom>
        </p:spPr>
      </p:pic>
      <p:pic>
        <p:nvPicPr>
          <p:cNvPr id="20" name="Picture 19">
            <a:extLst>
              <a:ext uri="{FF2B5EF4-FFF2-40B4-BE49-F238E27FC236}">
                <a16:creationId xmlns:a16="http://schemas.microsoft.com/office/drawing/2014/main" id="{8B4FA1D0-D3F4-5365-7B78-6FEC1C0302D9}"/>
              </a:ext>
            </a:extLst>
          </p:cNvPr>
          <p:cNvPicPr>
            <a:picLocks noChangeAspect="1"/>
          </p:cNvPicPr>
          <p:nvPr/>
        </p:nvPicPr>
        <p:blipFill>
          <a:blip r:embed="rId11"/>
          <a:stretch>
            <a:fillRect/>
          </a:stretch>
        </p:blipFill>
        <p:spPr>
          <a:xfrm>
            <a:off x="9177866" y="6007232"/>
            <a:ext cx="5404127" cy="21403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14624" y="191691"/>
            <a:ext cx="6780609"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Payment Method Analysis</a:t>
            </a:r>
            <a:endParaRPr lang="en-US" sz="4650" dirty="0"/>
          </a:p>
        </p:txBody>
      </p:sp>
      <p:sp>
        <p:nvSpPr>
          <p:cNvPr id="4" name="Shape 1"/>
          <p:cNvSpPr/>
          <p:nvPr/>
        </p:nvSpPr>
        <p:spPr>
          <a:xfrm>
            <a:off x="6272570" y="1411010"/>
            <a:ext cx="7556421" cy="2616518"/>
          </a:xfrm>
          <a:prstGeom prst="roundRect">
            <a:avLst>
              <a:gd name="adj" fmla="val 3641"/>
            </a:avLst>
          </a:prstGeom>
          <a:noFill/>
          <a:ln w="7620">
            <a:solidFill>
              <a:srgbClr val="FFFFFF">
                <a:alpha val="24000"/>
              </a:srgbClr>
            </a:solidFill>
            <a:prstDash val="solid"/>
          </a:ln>
        </p:spPr>
      </p:sp>
      <p:sp>
        <p:nvSpPr>
          <p:cNvPr id="5" name="Shape 2"/>
          <p:cNvSpPr/>
          <p:nvPr/>
        </p:nvSpPr>
        <p:spPr>
          <a:xfrm>
            <a:off x="6287810" y="1475650"/>
            <a:ext cx="7541181" cy="650319"/>
          </a:xfrm>
          <a:prstGeom prst="rect">
            <a:avLst/>
          </a:prstGeom>
          <a:solidFill>
            <a:srgbClr val="FFFFFF">
              <a:alpha val="4000"/>
            </a:srgbClr>
          </a:solidFill>
          <a:ln/>
        </p:spPr>
      </p:sp>
      <p:sp>
        <p:nvSpPr>
          <p:cNvPr id="6" name="Text 3"/>
          <p:cNvSpPr/>
          <p:nvPr/>
        </p:nvSpPr>
        <p:spPr>
          <a:xfrm>
            <a:off x="6514624" y="1619358"/>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Payment Type</a:t>
            </a:r>
            <a:endParaRPr lang="en-US" sz="1750" dirty="0"/>
          </a:p>
        </p:txBody>
      </p:sp>
      <p:sp>
        <p:nvSpPr>
          <p:cNvPr id="7" name="Text 4"/>
          <p:cNvSpPr/>
          <p:nvPr/>
        </p:nvSpPr>
        <p:spPr>
          <a:xfrm>
            <a:off x="10289024" y="1619358"/>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Usage Percentage</a:t>
            </a:r>
            <a:endParaRPr lang="en-US" sz="1750" dirty="0"/>
          </a:p>
        </p:txBody>
      </p:sp>
      <p:sp>
        <p:nvSpPr>
          <p:cNvPr id="8" name="Shape 5"/>
          <p:cNvSpPr/>
          <p:nvPr/>
        </p:nvSpPr>
        <p:spPr>
          <a:xfrm>
            <a:off x="6287810" y="2125969"/>
            <a:ext cx="7541181" cy="650319"/>
          </a:xfrm>
          <a:prstGeom prst="rect">
            <a:avLst/>
          </a:prstGeom>
          <a:solidFill>
            <a:srgbClr val="000000">
              <a:alpha val="4000"/>
            </a:srgbClr>
          </a:solidFill>
          <a:ln/>
        </p:spPr>
      </p:sp>
      <p:sp>
        <p:nvSpPr>
          <p:cNvPr id="9" name="Text 6"/>
          <p:cNvSpPr/>
          <p:nvPr/>
        </p:nvSpPr>
        <p:spPr>
          <a:xfrm>
            <a:off x="6514624" y="2269678"/>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Credit Card</a:t>
            </a:r>
            <a:endParaRPr lang="en-US" sz="1750" dirty="0"/>
          </a:p>
        </p:txBody>
      </p:sp>
      <p:sp>
        <p:nvSpPr>
          <p:cNvPr id="10" name="Text 7"/>
          <p:cNvSpPr/>
          <p:nvPr/>
        </p:nvSpPr>
        <p:spPr>
          <a:xfrm>
            <a:off x="10289024" y="2269678"/>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73.3%</a:t>
            </a:r>
            <a:endParaRPr lang="en-US" sz="1750" dirty="0"/>
          </a:p>
        </p:txBody>
      </p:sp>
      <p:sp>
        <p:nvSpPr>
          <p:cNvPr id="11" name="Shape 8"/>
          <p:cNvSpPr/>
          <p:nvPr/>
        </p:nvSpPr>
        <p:spPr>
          <a:xfrm>
            <a:off x="6287810" y="2776289"/>
            <a:ext cx="7541181" cy="650319"/>
          </a:xfrm>
          <a:prstGeom prst="rect">
            <a:avLst/>
          </a:prstGeom>
          <a:solidFill>
            <a:srgbClr val="FFFFFF">
              <a:alpha val="4000"/>
            </a:srgbClr>
          </a:solidFill>
          <a:ln/>
        </p:spPr>
      </p:sp>
      <p:sp>
        <p:nvSpPr>
          <p:cNvPr id="12" name="Text 9"/>
          <p:cNvSpPr/>
          <p:nvPr/>
        </p:nvSpPr>
        <p:spPr>
          <a:xfrm>
            <a:off x="6514624" y="2919997"/>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Boleto</a:t>
            </a:r>
            <a:endParaRPr lang="en-US" sz="1750" dirty="0"/>
          </a:p>
        </p:txBody>
      </p:sp>
      <p:sp>
        <p:nvSpPr>
          <p:cNvPr id="13" name="Text 10"/>
          <p:cNvSpPr/>
          <p:nvPr/>
        </p:nvSpPr>
        <p:spPr>
          <a:xfrm>
            <a:off x="10289024" y="2919997"/>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19.3%</a:t>
            </a:r>
            <a:endParaRPr lang="en-US" sz="1750" dirty="0"/>
          </a:p>
        </p:txBody>
      </p:sp>
      <p:sp>
        <p:nvSpPr>
          <p:cNvPr id="14" name="Shape 11"/>
          <p:cNvSpPr/>
          <p:nvPr/>
        </p:nvSpPr>
        <p:spPr>
          <a:xfrm>
            <a:off x="6287810" y="3426608"/>
            <a:ext cx="7541181" cy="650319"/>
          </a:xfrm>
          <a:prstGeom prst="rect">
            <a:avLst/>
          </a:prstGeom>
          <a:solidFill>
            <a:srgbClr val="000000">
              <a:alpha val="4000"/>
            </a:srgbClr>
          </a:solidFill>
          <a:ln/>
        </p:spPr>
      </p:sp>
      <p:sp>
        <p:nvSpPr>
          <p:cNvPr id="15" name="Text 12"/>
          <p:cNvSpPr/>
          <p:nvPr/>
        </p:nvSpPr>
        <p:spPr>
          <a:xfrm>
            <a:off x="6514624" y="3570316"/>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Voucher</a:t>
            </a:r>
            <a:endParaRPr lang="en-US" sz="1750" dirty="0"/>
          </a:p>
        </p:txBody>
      </p:sp>
      <p:sp>
        <p:nvSpPr>
          <p:cNvPr id="16" name="Text 13"/>
          <p:cNvSpPr/>
          <p:nvPr/>
        </p:nvSpPr>
        <p:spPr>
          <a:xfrm>
            <a:off x="10289024" y="3570316"/>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5.9%</a:t>
            </a:r>
            <a:endParaRPr lang="en-US" sz="1750" dirty="0"/>
          </a:p>
        </p:txBody>
      </p:sp>
      <p:sp>
        <p:nvSpPr>
          <p:cNvPr id="17" name="Text 14"/>
          <p:cNvSpPr/>
          <p:nvPr/>
        </p:nvSpPr>
        <p:spPr>
          <a:xfrm>
            <a:off x="5938459" y="4596873"/>
            <a:ext cx="4126452" cy="1451610"/>
          </a:xfrm>
          <a:prstGeom prst="rect">
            <a:avLst/>
          </a:prstGeom>
          <a:noFill/>
          <a:ln/>
        </p:spPr>
        <p:txBody>
          <a:bodyPr wrap="square" lIns="0" tIns="0" rIns="0" bIns="0" rtlCol="0" anchor="t"/>
          <a:lstStyle/>
          <a:p>
            <a:pPr marL="0" indent="0" algn="just">
              <a:lnSpc>
                <a:spcPts val="2850"/>
              </a:lnSpc>
              <a:buNone/>
            </a:pPr>
            <a:r>
              <a:rPr lang="en-US" sz="1750" kern="0" spc="-36" dirty="0">
                <a:solidFill>
                  <a:srgbClr val="E0D6DE"/>
                </a:solidFill>
                <a:latin typeface="Inter" pitchFamily="34" charset="0"/>
                <a:ea typeface="Inter" pitchFamily="34" charset="-122"/>
                <a:cs typeface="Inter" pitchFamily="34" charset="-120"/>
              </a:rPr>
              <a:t>Credit cards dominate the payment landscape, followed by boleto slips commonly used in Brazil. Installment purchasing is prevalent, reflecting local consumer preferences. Revenue breakdown shows strong reliance on credit transactions for high-value sales.</a:t>
            </a:r>
            <a:endParaRPr lang="en-US" sz="1750" dirty="0"/>
          </a:p>
        </p:txBody>
      </p:sp>
      <p:pic>
        <p:nvPicPr>
          <p:cNvPr id="19" name="Picture 18">
            <a:extLst>
              <a:ext uri="{FF2B5EF4-FFF2-40B4-BE49-F238E27FC236}">
                <a16:creationId xmlns:a16="http://schemas.microsoft.com/office/drawing/2014/main" id="{6B00E62B-3B23-0948-A5D7-14D641019499}"/>
              </a:ext>
            </a:extLst>
          </p:cNvPr>
          <p:cNvPicPr>
            <a:picLocks noChangeAspect="1"/>
          </p:cNvPicPr>
          <p:nvPr/>
        </p:nvPicPr>
        <p:blipFill>
          <a:blip r:embed="rId4"/>
          <a:stretch>
            <a:fillRect/>
          </a:stretch>
        </p:blipFill>
        <p:spPr>
          <a:xfrm>
            <a:off x="10206937" y="4220635"/>
            <a:ext cx="4305612" cy="39156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4348278" y="91888"/>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Key Business Insights</a:t>
            </a:r>
            <a:endParaRPr lang="en-US" sz="4650" dirty="0"/>
          </a:p>
        </p:txBody>
      </p:sp>
      <p:sp>
        <p:nvSpPr>
          <p:cNvPr id="4" name="Shape 1"/>
          <p:cNvSpPr/>
          <p:nvPr/>
        </p:nvSpPr>
        <p:spPr>
          <a:xfrm>
            <a:off x="129820" y="1074192"/>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52243" y="1171061"/>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Top Categories</a:t>
            </a:r>
            <a:endParaRPr lang="en-US" sz="2300" dirty="0"/>
          </a:p>
        </p:txBody>
      </p:sp>
      <p:sp>
        <p:nvSpPr>
          <p:cNvPr id="6" name="Text 3"/>
          <p:cNvSpPr/>
          <p:nvPr/>
        </p:nvSpPr>
        <p:spPr>
          <a:xfrm>
            <a:off x="852243" y="1626962"/>
            <a:ext cx="3459242" cy="1088708"/>
          </a:xfrm>
          <a:prstGeom prst="rect">
            <a:avLst/>
          </a:prstGeom>
          <a:noFill/>
          <a:ln/>
        </p:spPr>
        <p:txBody>
          <a:bodyPr wrap="square" lIns="0" tIns="0" rIns="0" bIns="0" rtlCol="0" anchor="t"/>
          <a:lstStyle/>
          <a:p>
            <a:pPr marL="0" indent="0" algn="l">
              <a:lnSpc>
                <a:spcPts val="2850"/>
              </a:lnSpc>
              <a:buNone/>
            </a:pPr>
            <a:r>
              <a:rPr lang="en-US" sz="1600" kern="0" spc="-36" dirty="0">
                <a:solidFill>
                  <a:srgbClr val="E0D6DE"/>
                </a:solidFill>
                <a:latin typeface="Inter" pitchFamily="34" charset="0"/>
                <a:ea typeface="Inter" pitchFamily="34" charset="-122"/>
                <a:cs typeface="Inter" pitchFamily="34" charset="-120"/>
              </a:rPr>
              <a:t>Home appliances lead sales, showing sustained consumer demand.</a:t>
            </a:r>
            <a:endParaRPr lang="en-US" sz="1600" dirty="0"/>
          </a:p>
        </p:txBody>
      </p:sp>
      <p:sp>
        <p:nvSpPr>
          <p:cNvPr id="7" name="Shape 4"/>
          <p:cNvSpPr/>
          <p:nvPr/>
        </p:nvSpPr>
        <p:spPr>
          <a:xfrm>
            <a:off x="4735118" y="1073000"/>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5395086" y="112444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Regional Sales</a:t>
            </a:r>
            <a:endParaRPr lang="en-US" sz="2300" dirty="0"/>
          </a:p>
        </p:txBody>
      </p:sp>
      <p:sp>
        <p:nvSpPr>
          <p:cNvPr id="9" name="Text 6"/>
          <p:cNvSpPr/>
          <p:nvPr/>
        </p:nvSpPr>
        <p:spPr>
          <a:xfrm>
            <a:off x="5431106" y="1584494"/>
            <a:ext cx="3459242" cy="1451610"/>
          </a:xfrm>
          <a:prstGeom prst="rect">
            <a:avLst/>
          </a:prstGeom>
          <a:noFill/>
          <a:ln/>
        </p:spPr>
        <p:txBody>
          <a:bodyPr wrap="square" lIns="0" tIns="0" rIns="0" bIns="0" rtlCol="0" anchor="t"/>
          <a:lstStyle/>
          <a:p>
            <a:pPr marL="0" indent="0" algn="just">
              <a:lnSpc>
                <a:spcPts val="2850"/>
              </a:lnSpc>
              <a:buNone/>
            </a:pPr>
            <a:r>
              <a:rPr lang="en-US" sz="1600" kern="0" spc="-36" dirty="0">
                <a:solidFill>
                  <a:srgbClr val="E0D6DE"/>
                </a:solidFill>
                <a:latin typeface="Inter" pitchFamily="34" charset="0"/>
                <a:ea typeface="Inter" pitchFamily="34" charset="-122"/>
                <a:cs typeface="Inter" pitchFamily="34" charset="-120"/>
              </a:rPr>
              <a:t>São Paulo and Rio de Janeiro stand out as highest sales states, driven by population and infrastructure.</a:t>
            </a:r>
            <a:endParaRPr lang="en-US" sz="1600" dirty="0"/>
          </a:p>
        </p:txBody>
      </p:sp>
      <p:sp>
        <p:nvSpPr>
          <p:cNvPr id="10" name="Shape 7"/>
          <p:cNvSpPr/>
          <p:nvPr/>
        </p:nvSpPr>
        <p:spPr>
          <a:xfrm>
            <a:off x="9640132" y="1055329"/>
            <a:ext cx="587451" cy="510302"/>
          </a:xfrm>
          <a:prstGeom prst="roundRect">
            <a:avLst>
              <a:gd name="adj" fmla="val 18669"/>
            </a:avLst>
          </a:prstGeom>
          <a:solidFill>
            <a:srgbClr val="2F1D63"/>
          </a:solidFill>
          <a:ln w="7620">
            <a:solidFill>
              <a:srgbClr val="48367C"/>
            </a:solidFill>
            <a:prstDash val="solid"/>
          </a:ln>
        </p:spPr>
      </p:sp>
      <p:sp>
        <p:nvSpPr>
          <p:cNvPr id="11" name="Text 8"/>
          <p:cNvSpPr/>
          <p:nvPr/>
        </p:nvSpPr>
        <p:spPr>
          <a:xfrm>
            <a:off x="10377249" y="1124445"/>
            <a:ext cx="3427114"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Customer Satisfaction</a:t>
            </a:r>
            <a:endParaRPr lang="en-US" sz="2300" dirty="0"/>
          </a:p>
        </p:txBody>
      </p:sp>
      <p:sp>
        <p:nvSpPr>
          <p:cNvPr id="12" name="Text 9"/>
          <p:cNvSpPr/>
          <p:nvPr/>
        </p:nvSpPr>
        <p:spPr>
          <a:xfrm>
            <a:off x="10401788" y="1528436"/>
            <a:ext cx="3982218" cy="1451610"/>
          </a:xfrm>
          <a:prstGeom prst="rect">
            <a:avLst/>
          </a:prstGeom>
          <a:noFill/>
          <a:ln/>
        </p:spPr>
        <p:txBody>
          <a:bodyPr wrap="square" lIns="0" tIns="0" rIns="0" bIns="0" rtlCol="0" anchor="t"/>
          <a:lstStyle/>
          <a:p>
            <a:pPr marL="0" indent="0" algn="just">
              <a:lnSpc>
                <a:spcPts val="2850"/>
              </a:lnSpc>
              <a:buNone/>
            </a:pPr>
            <a:r>
              <a:rPr lang="en-US" sz="1600" kern="0" spc="-36" dirty="0">
                <a:solidFill>
                  <a:srgbClr val="E0D6DE"/>
                </a:solidFill>
                <a:latin typeface="Inter" pitchFamily="34" charset="0"/>
                <a:ea typeface="Inter" pitchFamily="34" charset="-122"/>
                <a:cs typeface="Inter" pitchFamily="34" charset="-120"/>
              </a:rPr>
              <a:t>Positive review patterns correlate with faster delivery and better product quality, crucial for retention.</a:t>
            </a:r>
            <a:endParaRPr lang="en-US" sz="1600" dirty="0"/>
          </a:p>
        </p:txBody>
      </p:sp>
      <p:pic>
        <p:nvPicPr>
          <p:cNvPr id="14" name="Picture 13">
            <a:extLst>
              <a:ext uri="{FF2B5EF4-FFF2-40B4-BE49-F238E27FC236}">
                <a16:creationId xmlns:a16="http://schemas.microsoft.com/office/drawing/2014/main" id="{299CAD22-4D05-559F-AD5C-6C708B6A59F3}"/>
              </a:ext>
            </a:extLst>
          </p:cNvPr>
          <p:cNvPicPr>
            <a:picLocks noChangeAspect="1"/>
          </p:cNvPicPr>
          <p:nvPr/>
        </p:nvPicPr>
        <p:blipFill>
          <a:blip r:embed="rId3"/>
          <a:stretch>
            <a:fillRect/>
          </a:stretch>
        </p:blipFill>
        <p:spPr>
          <a:xfrm>
            <a:off x="4572000" y="3138310"/>
            <a:ext cx="4967496" cy="4973048"/>
          </a:xfrm>
          <a:prstGeom prst="rect">
            <a:avLst/>
          </a:prstGeom>
        </p:spPr>
      </p:pic>
      <p:pic>
        <p:nvPicPr>
          <p:cNvPr id="16" name="Picture 15">
            <a:extLst>
              <a:ext uri="{FF2B5EF4-FFF2-40B4-BE49-F238E27FC236}">
                <a16:creationId xmlns:a16="http://schemas.microsoft.com/office/drawing/2014/main" id="{5459FA7A-260F-8383-2614-166924D0CD4C}"/>
              </a:ext>
            </a:extLst>
          </p:cNvPr>
          <p:cNvPicPr>
            <a:picLocks noChangeAspect="1"/>
          </p:cNvPicPr>
          <p:nvPr/>
        </p:nvPicPr>
        <p:blipFill>
          <a:blip r:embed="rId4"/>
          <a:stretch>
            <a:fillRect/>
          </a:stretch>
        </p:blipFill>
        <p:spPr>
          <a:xfrm>
            <a:off x="9742311" y="3138310"/>
            <a:ext cx="4797777" cy="4999401"/>
          </a:xfrm>
          <a:prstGeom prst="rect">
            <a:avLst/>
          </a:prstGeom>
        </p:spPr>
      </p:pic>
      <p:pic>
        <p:nvPicPr>
          <p:cNvPr id="18" name="Picture 17">
            <a:extLst>
              <a:ext uri="{FF2B5EF4-FFF2-40B4-BE49-F238E27FC236}">
                <a16:creationId xmlns:a16="http://schemas.microsoft.com/office/drawing/2014/main" id="{7813E991-E4F7-C5C4-BB2E-1ACDB1272B5C}"/>
              </a:ext>
            </a:extLst>
          </p:cNvPr>
          <p:cNvPicPr>
            <a:picLocks noChangeAspect="1"/>
          </p:cNvPicPr>
          <p:nvPr/>
        </p:nvPicPr>
        <p:blipFill>
          <a:blip r:embed="rId5"/>
          <a:stretch>
            <a:fillRect/>
          </a:stretch>
        </p:blipFill>
        <p:spPr>
          <a:xfrm>
            <a:off x="90311" y="3138310"/>
            <a:ext cx="4221173" cy="49730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902</Words>
  <Application>Microsoft Office PowerPoint</Application>
  <PresentationFormat>Custom</PresentationFormat>
  <Paragraphs>142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Inter</vt:lpstr>
      <vt:lpstr>Times New Roman</vt:lpstr>
      <vt:lpstr>Petrona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Chandan Choudhury</cp:lastModifiedBy>
  <cp:revision>4</cp:revision>
  <dcterms:created xsi:type="dcterms:W3CDTF">2025-04-23T13:25:50Z</dcterms:created>
  <dcterms:modified xsi:type="dcterms:W3CDTF">2025-05-01T08:40:25Z</dcterms:modified>
</cp:coreProperties>
</file>